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7"/>
  </p:notesMasterIdLst>
  <p:handoutMasterIdLst>
    <p:handoutMasterId r:id="rId28"/>
  </p:handoutMasterIdLst>
  <p:sldIdLst>
    <p:sldId id="322" r:id="rId2"/>
    <p:sldId id="294" r:id="rId3"/>
    <p:sldId id="296" r:id="rId4"/>
    <p:sldId id="324" r:id="rId5"/>
    <p:sldId id="325" r:id="rId6"/>
    <p:sldId id="323" r:id="rId7"/>
    <p:sldId id="326" r:id="rId8"/>
    <p:sldId id="327" r:id="rId9"/>
    <p:sldId id="328" r:id="rId10"/>
    <p:sldId id="329" r:id="rId11"/>
    <p:sldId id="330" r:id="rId12"/>
    <p:sldId id="331" r:id="rId13"/>
    <p:sldId id="332" r:id="rId14"/>
    <p:sldId id="333" r:id="rId15"/>
    <p:sldId id="334" r:id="rId16"/>
    <p:sldId id="335" r:id="rId17"/>
    <p:sldId id="336" r:id="rId18"/>
    <p:sldId id="337" r:id="rId19"/>
    <p:sldId id="344" r:id="rId20"/>
    <p:sldId id="338" r:id="rId21"/>
    <p:sldId id="339" r:id="rId22"/>
    <p:sldId id="341" r:id="rId23"/>
    <p:sldId id="342" r:id="rId24"/>
    <p:sldId id="343" r:id="rId25"/>
    <p:sldId id="297" r:id="rId26"/>
  </p:sldIdLst>
  <p:sldSz cx="12190413" cy="6859588"/>
  <p:notesSz cx="6858000" cy="9144000"/>
  <p:embeddedFontLst>
    <p:embeddedFont>
      <p:font typeface="굴림체" panose="020B0609000101010101" pitchFamily="49" charset="-127"/>
      <p:regular r:id="rId29"/>
    </p:embeddedFont>
    <p:embeddedFont>
      <p:font typeface="맑은 고딕" panose="020B0503020000020004" pitchFamily="34" charset="-127"/>
      <p:regular r:id="rId30"/>
      <p:bold r:id="rId31"/>
    </p:embeddedFont>
    <p:embeddedFont>
      <p:font typeface="Calibri" panose="020F0502020204030204" pitchFamily="34" charset="0"/>
      <p:regular r:id="rId32"/>
      <p:bold r:id="rId33"/>
      <p:italic r:id="rId34"/>
      <p:boldItalic r:id="rId35"/>
    </p:embeddedFont>
    <p:embeddedFont>
      <p:font typeface="Calibri Light" panose="020F0302020204030204" pitchFamily="34" charset="0"/>
      <p:regular r:id="rId36"/>
      <p:italic r:id="rId37"/>
    </p:embeddedFont>
    <p:embeddedFont>
      <p:font typeface="Noto Sans" panose="020B0502040504020204" pitchFamily="34" charset="0"/>
      <p:regular r:id="rId38"/>
      <p:bold r:id="rId39"/>
      <p:italic r:id="rId40"/>
      <p:boldItalic r:id="rId41"/>
    </p:embeddedFont>
  </p:embeddedFontLst>
  <p:defaultText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orient="horz" pos="2161">
          <p15:clr>
            <a:srgbClr val="A4A3A4"/>
          </p15:clr>
        </p15:guide>
        <p15:guide id="4"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9D07"/>
    <a:srgbClr val="39241B"/>
    <a:srgbClr val="848483"/>
    <a:srgbClr val="17564E"/>
    <a:srgbClr val="81CAB9"/>
    <a:srgbClr val="0B4D44"/>
    <a:srgbClr val="0086A9"/>
    <a:srgbClr val="00BF9D"/>
    <a:srgbClr val="564D4A"/>
    <a:srgbClr val="FF61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50" autoAdjust="0"/>
    <p:restoredTop sz="95352" autoAdjust="0"/>
  </p:normalViewPr>
  <p:slideViewPr>
    <p:cSldViewPr>
      <p:cViewPr varScale="1">
        <p:scale>
          <a:sx n="117" d="100"/>
          <a:sy n="117" d="100"/>
        </p:scale>
        <p:origin x="536" y="184"/>
      </p:cViewPr>
      <p:guideLst>
        <p:guide orient="horz" pos="2160"/>
        <p:guide pos="2880"/>
        <p:guide orient="horz" pos="2161"/>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92" d="100"/>
          <a:sy n="92" d="100"/>
        </p:scale>
        <p:origin x="3546"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13.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2023. 5. 11.</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2023. 5. 11.</a:t>
            </a:fld>
            <a:endParaRPr lang="ko-KR" altLang="en-US"/>
          </a:p>
        </p:txBody>
      </p:sp>
      <p:sp>
        <p:nvSpPr>
          <p:cNvPr id="4" name="슬라이드 이미지 개체 틀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95690" rtl="0" eaLnBrk="1" latinLnBrk="1" hangingPunct="1">
      <a:defRPr sz="1300" kern="1200">
        <a:solidFill>
          <a:schemeClr val="tx1"/>
        </a:solidFill>
        <a:latin typeface="+mn-lt"/>
        <a:ea typeface="+mn-ea"/>
        <a:cs typeface="+mn-cs"/>
      </a:defRPr>
    </a:lvl1pPr>
    <a:lvl2pPr marL="497845" algn="l" defTabSz="995690" rtl="0" eaLnBrk="1" latinLnBrk="1" hangingPunct="1">
      <a:defRPr sz="1300" kern="1200">
        <a:solidFill>
          <a:schemeClr val="tx1"/>
        </a:solidFill>
        <a:latin typeface="+mn-lt"/>
        <a:ea typeface="+mn-ea"/>
        <a:cs typeface="+mn-cs"/>
      </a:defRPr>
    </a:lvl2pPr>
    <a:lvl3pPr marL="995690" algn="l" defTabSz="995690" rtl="0" eaLnBrk="1" latinLnBrk="1" hangingPunct="1">
      <a:defRPr sz="1300" kern="1200">
        <a:solidFill>
          <a:schemeClr val="tx1"/>
        </a:solidFill>
        <a:latin typeface="+mn-lt"/>
        <a:ea typeface="+mn-ea"/>
        <a:cs typeface="+mn-cs"/>
      </a:defRPr>
    </a:lvl3pPr>
    <a:lvl4pPr marL="1493535" algn="l" defTabSz="995690" rtl="0" eaLnBrk="1" latinLnBrk="1" hangingPunct="1">
      <a:defRPr sz="1300" kern="1200">
        <a:solidFill>
          <a:schemeClr val="tx1"/>
        </a:solidFill>
        <a:latin typeface="+mn-lt"/>
        <a:ea typeface="+mn-ea"/>
        <a:cs typeface="+mn-cs"/>
      </a:defRPr>
    </a:lvl4pPr>
    <a:lvl5pPr marL="1991380" algn="l" defTabSz="995690" rtl="0" eaLnBrk="1" latinLnBrk="1" hangingPunct="1">
      <a:defRPr sz="1300" kern="1200">
        <a:solidFill>
          <a:schemeClr val="tx1"/>
        </a:solidFill>
        <a:latin typeface="+mn-lt"/>
        <a:ea typeface="+mn-ea"/>
        <a:cs typeface="+mn-cs"/>
      </a:defRPr>
    </a:lvl5pPr>
    <a:lvl6pPr marL="2489225" algn="l" defTabSz="995690" rtl="0" eaLnBrk="1" latinLnBrk="1" hangingPunct="1">
      <a:defRPr sz="1300" kern="1200">
        <a:solidFill>
          <a:schemeClr val="tx1"/>
        </a:solidFill>
        <a:latin typeface="+mn-lt"/>
        <a:ea typeface="+mn-ea"/>
        <a:cs typeface="+mn-cs"/>
      </a:defRPr>
    </a:lvl6pPr>
    <a:lvl7pPr marL="2987070" algn="l" defTabSz="995690" rtl="0" eaLnBrk="1" latinLnBrk="1" hangingPunct="1">
      <a:defRPr sz="1300" kern="1200">
        <a:solidFill>
          <a:schemeClr val="tx1"/>
        </a:solidFill>
        <a:latin typeface="+mn-lt"/>
        <a:ea typeface="+mn-ea"/>
        <a:cs typeface="+mn-cs"/>
      </a:defRPr>
    </a:lvl7pPr>
    <a:lvl8pPr marL="3484916" algn="l" defTabSz="995690" rtl="0" eaLnBrk="1" latinLnBrk="1" hangingPunct="1">
      <a:defRPr sz="1300" kern="1200">
        <a:solidFill>
          <a:schemeClr val="tx1"/>
        </a:solidFill>
        <a:latin typeface="+mn-lt"/>
        <a:ea typeface="+mn-ea"/>
        <a:cs typeface="+mn-cs"/>
      </a:defRPr>
    </a:lvl8pPr>
    <a:lvl9pPr marL="3982761" algn="l" defTabSz="995690" rtl="0" eaLnBrk="1" latinLnBrk="1"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2588" y="685800"/>
            <a:ext cx="6092825" cy="3429000"/>
          </a:xfrm>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2339106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4</a:t>
            </a:fld>
            <a:endParaRPr lang="ko-KR" altLang="en-US"/>
          </a:p>
        </p:txBody>
      </p:sp>
    </p:spTree>
    <p:extLst>
      <p:ext uri="{BB962C8B-B14F-4D97-AF65-F5344CB8AC3E}">
        <p14:creationId xmlns:p14="http://schemas.microsoft.com/office/powerpoint/2010/main" val="3492342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5</a:t>
            </a:fld>
            <a:endParaRPr lang="ko-KR" altLang="en-US"/>
          </a:p>
        </p:txBody>
      </p:sp>
    </p:spTree>
    <p:extLst>
      <p:ext uri="{BB962C8B-B14F-4D97-AF65-F5344CB8AC3E}">
        <p14:creationId xmlns:p14="http://schemas.microsoft.com/office/powerpoint/2010/main" val="20890100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10</a:t>
            </a:fld>
            <a:endParaRPr lang="ko-KR" altLang="en-US"/>
          </a:p>
        </p:txBody>
      </p:sp>
    </p:spTree>
    <p:extLst>
      <p:ext uri="{BB962C8B-B14F-4D97-AF65-F5344CB8AC3E}">
        <p14:creationId xmlns:p14="http://schemas.microsoft.com/office/powerpoint/2010/main" val="55296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0400" cy="6857100"/>
          </a:xfrm>
          <a:prstGeom prst="rect">
            <a:avLst/>
          </a:prstGeom>
        </p:spPr>
      </p:pic>
      <p:sp>
        <p:nvSpPr>
          <p:cNvPr id="4" name="날짜 개체 틀 3"/>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2023. 5. 11.</a:t>
            </a:fld>
            <a:endParaRPr lang="ko-KR" altLang="en-US"/>
          </a:p>
        </p:txBody>
      </p:sp>
      <p:sp>
        <p:nvSpPr>
          <p:cNvPr id="5" name="바닥글 개체 틀 4"/>
          <p:cNvSpPr>
            <a:spLocks noGrp="1"/>
          </p:cNvSpPr>
          <p:nvPr>
            <p:ph type="ftr" sz="quarter" idx="11"/>
          </p:nvPr>
        </p:nvSpPr>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14" name="부제목 2"/>
          <p:cNvSpPr>
            <a:spLocks noGrp="1"/>
          </p:cNvSpPr>
          <p:nvPr>
            <p:ph type="subTitle" idx="1"/>
          </p:nvPr>
        </p:nvSpPr>
        <p:spPr>
          <a:xfrm>
            <a:off x="6023198" y="1528603"/>
            <a:ext cx="5112568" cy="547081"/>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r"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1200" kern="1200" baseline="0" dirty="0">
                <a:solidFill>
                  <a:srgbClr val="EB9D07"/>
                </a:solidFill>
                <a:effectLst/>
                <a:latin typeface="+mj-lt"/>
                <a:ea typeface="맑은 고딕" pitchFamily="50" charset="-127"/>
                <a:cs typeface="+mj-cs"/>
              </a:defRPr>
            </a:lvl1pPr>
            <a:lvl2pPr marL="497845" indent="0" algn="ctr">
              <a:buNone/>
              <a:defRPr>
                <a:solidFill>
                  <a:schemeClr val="tx1">
                    <a:tint val="75000"/>
                  </a:schemeClr>
                </a:solidFill>
              </a:defRPr>
            </a:lvl2pPr>
            <a:lvl3pPr marL="995690" indent="0" algn="ctr">
              <a:buNone/>
              <a:defRPr>
                <a:solidFill>
                  <a:schemeClr val="tx1">
                    <a:tint val="75000"/>
                  </a:schemeClr>
                </a:solidFill>
              </a:defRPr>
            </a:lvl3pPr>
            <a:lvl4pPr marL="1493535" indent="0" algn="ctr">
              <a:buNone/>
              <a:defRPr>
                <a:solidFill>
                  <a:schemeClr val="tx1">
                    <a:tint val="75000"/>
                  </a:schemeClr>
                </a:solidFill>
              </a:defRPr>
            </a:lvl4pPr>
            <a:lvl5pPr marL="1991380" indent="0" algn="ctr">
              <a:buNone/>
              <a:defRPr>
                <a:solidFill>
                  <a:schemeClr val="tx1">
                    <a:tint val="75000"/>
                  </a:schemeClr>
                </a:solidFill>
              </a:defRPr>
            </a:lvl5pPr>
            <a:lvl6pPr marL="2489225" indent="0" algn="ctr">
              <a:buNone/>
              <a:defRPr>
                <a:solidFill>
                  <a:schemeClr val="tx1">
                    <a:tint val="75000"/>
                  </a:schemeClr>
                </a:solidFill>
              </a:defRPr>
            </a:lvl6pPr>
            <a:lvl7pPr marL="2987070" indent="0" algn="ctr">
              <a:buNone/>
              <a:defRPr>
                <a:solidFill>
                  <a:schemeClr val="tx1">
                    <a:tint val="75000"/>
                  </a:schemeClr>
                </a:solidFill>
              </a:defRPr>
            </a:lvl7pPr>
            <a:lvl8pPr marL="3484916" indent="0" algn="ctr">
              <a:buNone/>
              <a:defRPr>
                <a:solidFill>
                  <a:schemeClr val="tx1">
                    <a:tint val="75000"/>
                  </a:schemeClr>
                </a:solidFill>
              </a:defRPr>
            </a:lvl8pPr>
            <a:lvl9pPr marL="3982761" indent="0" algn="ctr">
              <a:buNone/>
              <a:defRPr>
                <a:solidFill>
                  <a:schemeClr val="tx1">
                    <a:tint val="75000"/>
                  </a:schemeClr>
                </a:solidFill>
              </a:defRPr>
            </a:lvl9pPr>
          </a:lstStyle>
          <a:p>
            <a:endParaRPr lang="ko-KR" altLang="en-US" dirty="0"/>
          </a:p>
        </p:txBody>
      </p:sp>
      <p:sp>
        <p:nvSpPr>
          <p:cNvPr id="15" name="제목 1"/>
          <p:cNvSpPr>
            <a:spLocks noGrp="1"/>
          </p:cNvSpPr>
          <p:nvPr>
            <p:ph type="ctrTitle" hasCustomPrompt="1"/>
          </p:nvPr>
        </p:nvSpPr>
        <p:spPr>
          <a:xfrm>
            <a:off x="4739726" y="3316255"/>
            <a:ext cx="6408712" cy="2057755"/>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r"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5800" kern="1200" baseline="0" dirty="0">
                <a:solidFill>
                  <a:srgbClr val="848483"/>
                </a:solidFill>
                <a:effectLst/>
                <a:latin typeface="+mj-lt"/>
                <a:ea typeface="맑은 고딕" pitchFamily="50" charset="-127"/>
                <a:cs typeface="+mj-cs"/>
              </a:defRPr>
            </a:lvl1pPr>
          </a:lstStyle>
          <a:p>
            <a:r>
              <a:rPr lang="ko-KR" altLang="en-US" dirty="0"/>
              <a:t>제목을</a:t>
            </a:r>
            <a:r>
              <a:rPr lang="en-US" altLang="ko-KR" dirty="0"/>
              <a:t> </a:t>
            </a: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 y="1240"/>
            <a:ext cx="12190400" cy="6857100"/>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2023. 5. 11.</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 y="1240"/>
            <a:ext cx="12190400" cy="68571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2023. 5. 11.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 y="1240"/>
            <a:ext cx="12190400" cy="6857100"/>
          </a:xfrm>
          <a:prstGeom prst="rect">
            <a:avLst/>
          </a:prstGeom>
        </p:spPr>
      </p:pic>
      <p:sp>
        <p:nvSpPr>
          <p:cNvPr id="15" name="내용 개체 틀 2"/>
          <p:cNvSpPr>
            <a:spLocks noGrp="1"/>
          </p:cNvSpPr>
          <p:nvPr>
            <p:ph idx="1" hasCustomPrompt="1"/>
          </p:nvPr>
        </p:nvSpPr>
        <p:spPr>
          <a:xfrm>
            <a:off x="609521" y="1485579"/>
            <a:ext cx="10971372" cy="4824535"/>
          </a:xfrm>
        </p:spPr>
        <p:txBody>
          <a:bodyPr>
            <a:normAutofit/>
          </a:bodyPr>
          <a:lstStyle>
            <a:lvl1pPr algn="l">
              <a:buNone/>
              <a:defRPr sz="2000" i="1" baseline="0">
                <a:solidFill>
                  <a:schemeClr val="tx1">
                    <a:lumMod val="95000"/>
                    <a:lumOff val="5000"/>
                  </a:schemeClr>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dirty="0"/>
              <a:t>Replace with your own text.</a:t>
            </a:r>
            <a:endParaRPr lang="ko-KR" altLang="en-US" dirty="0"/>
          </a:p>
        </p:txBody>
      </p:sp>
      <p:sp>
        <p:nvSpPr>
          <p:cNvPr id="14" name="제목 1"/>
          <p:cNvSpPr>
            <a:spLocks noGrp="1"/>
          </p:cNvSpPr>
          <p:nvPr>
            <p:ph type="title"/>
          </p:nvPr>
        </p:nvSpPr>
        <p:spPr>
          <a:xfrm>
            <a:off x="609520" y="189434"/>
            <a:ext cx="10971373" cy="798753"/>
          </a:xfrm>
        </p:spPr>
        <p:txBody>
          <a:bodyPr vert="horz" lIns="99569" tIns="49785" rIns="99569" bIns="49785" rtlCol="0" anchor="ctr">
            <a:normAutofit/>
          </a:bodyPr>
          <a:lstStyle>
            <a:lvl1pPr algn="ctr" defTabSz="995690" rtl="0" eaLnBrk="1" latinLnBrk="1" hangingPunct="1">
              <a:spcBef>
                <a:spcPct val="0"/>
              </a:spcBef>
              <a:buNone/>
              <a:defRPr lang="ko-KR" altLang="en-US" sz="4000" b="1" kern="1200" baseline="0" dirty="0">
                <a:solidFill>
                  <a:srgbClr val="EB9D07"/>
                </a:solidFill>
                <a:effectLst/>
                <a:latin typeface="+mj-lt"/>
                <a:ea typeface="맑은 고딕" pitchFamily="50" charset="-127"/>
                <a:cs typeface="+mj-cs"/>
              </a:defRPr>
            </a:lvl1pPr>
          </a:lstStyle>
          <a:p>
            <a:r>
              <a:rPr lang="ko-KR" altLang="en-US" dirty="0"/>
              <a:t>마스터 제목 스타일 편집</a:t>
            </a:r>
          </a:p>
        </p:txBody>
      </p:sp>
      <p:sp>
        <p:nvSpPr>
          <p:cNvPr id="12" name="날짜 개체 틀 3"/>
          <p:cNvSpPr>
            <a:spLocks noGrp="1"/>
          </p:cNvSpPr>
          <p:nvPr>
            <p:ph type="dt" sz="half" idx="10"/>
          </p:nvPr>
        </p:nvSpPr>
        <p:spPr>
          <a:xfrm>
            <a:off x="609521" y="6502342"/>
            <a:ext cx="2844430" cy="220692"/>
          </a:xfrm>
        </p:spPr>
        <p:txBody>
          <a:bodyPr/>
          <a:lstStyle>
            <a:lvl1pPr>
              <a:defRPr>
                <a:latin typeface="+mj-lt"/>
              </a:defRPr>
            </a:lvl1pPr>
          </a:lstStyle>
          <a:p>
            <a:fld id="{ED3D6733-6F27-4404-AB51-585418F146E5}" type="datetimeFigureOut">
              <a:rPr lang="ko-KR" altLang="en-US" smtClean="0"/>
              <a:pPr/>
              <a:t>2023. 5. 11.</a:t>
            </a:fld>
            <a:endParaRPr lang="ko-KR" altLang="en-US"/>
          </a:p>
        </p:txBody>
      </p:sp>
      <p:sp>
        <p:nvSpPr>
          <p:cNvPr id="13" name="바닥글 개체 틀 4"/>
          <p:cNvSpPr>
            <a:spLocks noGrp="1"/>
          </p:cNvSpPr>
          <p:nvPr>
            <p:ph type="ftr" sz="quarter" idx="11"/>
          </p:nvPr>
        </p:nvSpPr>
        <p:spPr>
          <a:xfrm>
            <a:off x="4165059" y="6502342"/>
            <a:ext cx="3860297" cy="220692"/>
          </a:xfrm>
        </p:spPr>
        <p:txBody>
          <a:bodyPr/>
          <a:lstStyle>
            <a:lvl1pPr>
              <a:defRPr>
                <a:latin typeface="+mj-lt"/>
              </a:defRPr>
            </a:lvl1pPr>
          </a:lstStyle>
          <a:p>
            <a:endParaRPr lang="ko-KR" altLang="en-US"/>
          </a:p>
        </p:txBody>
      </p:sp>
      <p:sp>
        <p:nvSpPr>
          <p:cNvPr id="16" name="슬라이드 번호 개체 틀 5"/>
          <p:cNvSpPr>
            <a:spLocks noGrp="1"/>
          </p:cNvSpPr>
          <p:nvPr>
            <p:ph type="sldNum" sz="quarter" idx="12"/>
          </p:nvPr>
        </p:nvSpPr>
        <p:spPr>
          <a:xfrm>
            <a:off x="8736463" y="6502342"/>
            <a:ext cx="2844430" cy="220692"/>
          </a:xfrm>
        </p:spPr>
        <p:txBody>
          <a:bodyPr/>
          <a:lstStyle>
            <a:lvl1pPr>
              <a:defRPr>
                <a:latin typeface="+mj-lt"/>
              </a:defRPr>
            </a:lvl1pPr>
          </a:lstStyle>
          <a:p>
            <a:fld id="{EE6BC638-39B7-4287-91A7-2A3DDA573295}" type="slidenum">
              <a:rPr lang="ko-KR" altLang="en-US" smtClean="0"/>
              <a:pPr/>
              <a:t>‹#›</a:t>
            </a:fld>
            <a:endParaRPr lang="ko-KR"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 y="1240"/>
            <a:ext cx="12190400" cy="6857100"/>
          </a:xfrm>
          <a:prstGeom prst="rect">
            <a:avLst/>
          </a:prstGeom>
        </p:spPr>
      </p:pic>
      <p:sp>
        <p:nvSpPr>
          <p:cNvPr id="4" name="날짜 개체 틀 3"/>
          <p:cNvSpPr>
            <a:spLocks noGrp="1"/>
          </p:cNvSpPr>
          <p:nvPr>
            <p:ph type="dt" sz="half" idx="10"/>
          </p:nvPr>
        </p:nvSpPr>
        <p:spPr>
          <a:xfrm>
            <a:off x="609521" y="6502342"/>
            <a:ext cx="2844430" cy="220692"/>
          </a:xfrm>
        </p:spPr>
        <p:txBody>
          <a:bodyPr/>
          <a:lstStyle>
            <a:lvl1pPr>
              <a:defRPr>
                <a:latin typeface="+mj-lt"/>
              </a:defRPr>
            </a:lvl1pPr>
          </a:lstStyle>
          <a:p>
            <a:fld id="{ED3D6733-6F27-4404-AB51-585418F146E5}" type="datetimeFigureOut">
              <a:rPr lang="ko-KR" altLang="en-US" smtClean="0"/>
              <a:pPr/>
              <a:t>2023. 5. 11.</a:t>
            </a:fld>
            <a:endParaRPr lang="ko-KR" altLang="en-US"/>
          </a:p>
        </p:txBody>
      </p:sp>
      <p:sp>
        <p:nvSpPr>
          <p:cNvPr id="5" name="바닥글 개체 틀 4"/>
          <p:cNvSpPr>
            <a:spLocks noGrp="1"/>
          </p:cNvSpPr>
          <p:nvPr>
            <p:ph type="ftr" sz="quarter" idx="11"/>
          </p:nvPr>
        </p:nvSpPr>
        <p:spPr>
          <a:xfrm>
            <a:off x="4165059" y="6502342"/>
            <a:ext cx="3860297" cy="220692"/>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8736463" y="6502342"/>
            <a:ext cx="2844430" cy="220692"/>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5" name="제목 1"/>
          <p:cNvSpPr>
            <a:spLocks noGrp="1"/>
          </p:cNvSpPr>
          <p:nvPr>
            <p:ph type="title"/>
          </p:nvPr>
        </p:nvSpPr>
        <p:spPr>
          <a:xfrm>
            <a:off x="609521" y="189434"/>
            <a:ext cx="10971372" cy="798753"/>
          </a:xfrm>
        </p:spPr>
        <p:txBody>
          <a:bodyPr vert="horz" lIns="99569" tIns="49785" rIns="99569" bIns="49785" rtlCol="0" anchor="ctr">
            <a:normAutofit/>
          </a:bodyPr>
          <a:lstStyle>
            <a:lvl1pPr algn="l" defTabSz="995690" rtl="0" eaLnBrk="1" latinLnBrk="1" hangingPunct="1">
              <a:spcBef>
                <a:spcPct val="0"/>
              </a:spcBef>
              <a:buNone/>
              <a:defRPr lang="ko-KR" altLang="en-US" sz="4000" b="1" kern="1200" baseline="0" dirty="0">
                <a:solidFill>
                  <a:schemeClr val="tx1">
                    <a:lumMod val="95000"/>
                    <a:lumOff val="5000"/>
                  </a:schemeClr>
                </a:solidFill>
                <a:effectLst/>
                <a:latin typeface="+mj-lt"/>
                <a:ea typeface="맑은 고딕" pitchFamily="50" charset="-127"/>
                <a:cs typeface="+mj-cs"/>
              </a:defRPr>
            </a:lvl1pPr>
          </a:lstStyle>
          <a:p>
            <a:r>
              <a:rPr lang="ko-KR" altLang="en-US" dirty="0"/>
              <a:t>마스터 제목 스타일 편집</a:t>
            </a:r>
          </a:p>
        </p:txBody>
      </p:sp>
      <p:sp>
        <p:nvSpPr>
          <p:cNvPr id="16" name="내용 개체 틀 2"/>
          <p:cNvSpPr>
            <a:spLocks noGrp="1"/>
          </p:cNvSpPr>
          <p:nvPr>
            <p:ph idx="1" hasCustomPrompt="1"/>
          </p:nvPr>
        </p:nvSpPr>
        <p:spPr>
          <a:xfrm>
            <a:off x="609521" y="1485578"/>
            <a:ext cx="10971372" cy="4824535"/>
          </a:xfrm>
        </p:spPr>
        <p:txBody>
          <a:bodyPr>
            <a:normAutofit/>
          </a:bodyPr>
          <a:lstStyle>
            <a:lvl1pPr algn="l">
              <a:buNone/>
              <a:defRPr sz="2000" i="1" baseline="0">
                <a:solidFill>
                  <a:schemeClr val="tx1">
                    <a:lumMod val="95000"/>
                    <a:lumOff val="5000"/>
                  </a:schemeClr>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dirty="0"/>
              <a:t>Replace with your own text.</a:t>
            </a:r>
            <a:endParaRPr lang="ko-KR"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 y="1240"/>
            <a:ext cx="12190400" cy="6857100"/>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2023. 5. 11.</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8" name="제목 1"/>
          <p:cNvSpPr>
            <a:spLocks noGrp="1"/>
          </p:cNvSpPr>
          <p:nvPr>
            <p:ph type="ctrTitle"/>
          </p:nvPr>
        </p:nvSpPr>
        <p:spPr>
          <a:xfrm>
            <a:off x="5159102" y="3861842"/>
            <a:ext cx="5292589" cy="1224136"/>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l"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7200" kern="1200" baseline="0" dirty="0">
                <a:solidFill>
                  <a:schemeClr val="bg1"/>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521" y="19030"/>
            <a:ext cx="10971372" cy="797093"/>
          </a:xfrm>
          <a:prstGeom prst="rect">
            <a:avLst/>
          </a:prstGeom>
        </p:spPr>
        <p:txBody>
          <a:bodyPr vert="horz" lIns="99569" tIns="49785" rIns="99569" bIns="49785"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521" y="1062267"/>
            <a:ext cx="10971372" cy="5287636"/>
          </a:xfrm>
          <a:prstGeom prst="rect">
            <a:avLst/>
          </a:prstGeom>
        </p:spPr>
        <p:txBody>
          <a:bodyPr vert="horz" lIns="99569" tIns="49785" rIns="99569" bIns="49785"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521" y="6430887"/>
            <a:ext cx="2844430" cy="292147"/>
          </a:xfrm>
          <a:prstGeom prst="rect">
            <a:avLst/>
          </a:prstGeom>
        </p:spPr>
        <p:txBody>
          <a:bodyPr vert="horz" lIns="99569" tIns="49785" rIns="99569" bIns="49785" rtlCol="0" anchor="ctr"/>
          <a:lstStyle>
            <a:lvl1pPr algn="l">
              <a:defRPr sz="1300">
                <a:solidFill>
                  <a:schemeClr val="tx1">
                    <a:tint val="75000"/>
                  </a:schemeClr>
                </a:solidFill>
              </a:defRPr>
            </a:lvl1pPr>
          </a:lstStyle>
          <a:p>
            <a:fld id="{ED3D6733-6F27-4404-AB51-585418F146E5}" type="datetimeFigureOut">
              <a:rPr lang="ko-KR" altLang="en-US" smtClean="0"/>
              <a:pPr/>
              <a:t>2023. 5. 11.</a:t>
            </a:fld>
            <a:endParaRPr lang="ko-KR" altLang="en-US"/>
          </a:p>
        </p:txBody>
      </p:sp>
      <p:sp>
        <p:nvSpPr>
          <p:cNvPr id="5" name="바닥글 개체 틀 4"/>
          <p:cNvSpPr>
            <a:spLocks noGrp="1"/>
          </p:cNvSpPr>
          <p:nvPr>
            <p:ph type="ftr" sz="quarter" idx="3"/>
          </p:nvPr>
        </p:nvSpPr>
        <p:spPr>
          <a:xfrm>
            <a:off x="4165059" y="6430887"/>
            <a:ext cx="3860297" cy="292147"/>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6463" y="6430887"/>
            <a:ext cx="2844430" cy="292147"/>
          </a:xfrm>
          <a:prstGeom prst="rect">
            <a:avLst/>
          </a:prstGeom>
        </p:spPr>
        <p:txBody>
          <a:bodyPr vert="horz" lIns="99569" tIns="49785" rIns="99569" bIns="49785" rtlCol="0" anchor="ctr"/>
          <a:lstStyle>
            <a:lvl1pPr algn="r">
              <a:defRPr sz="13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95690" rtl="0" eaLnBrk="1" latinLnBrk="1" hangingPunct="1">
        <a:spcBef>
          <a:spcPct val="0"/>
        </a:spcBef>
        <a:buNone/>
        <a:defRPr lang="ko-KR" altLang="en-US" sz="3800" kern="1200">
          <a:solidFill>
            <a:sysClr val="windowText" lastClr="000000"/>
          </a:solidFill>
          <a:latin typeface="맑은 고딕" pitchFamily="50" charset="-127"/>
          <a:ea typeface="맑은 고딕" pitchFamily="50" charset="-127"/>
          <a:cs typeface="+mj-cs"/>
        </a:defRPr>
      </a:lvl1pPr>
    </p:titleStyle>
    <p:bodyStyle>
      <a:lvl1pPr marL="373384" indent="-373384" algn="l" defTabSz="995690" rtl="0" eaLnBrk="1" latinLnBrk="1" hangingPunct="1">
        <a:spcBef>
          <a:spcPct val="20000"/>
        </a:spcBef>
        <a:buFont typeface="Arial" pitchFamily="34" charset="0"/>
        <a:buChar char="•"/>
        <a:defRPr lang="ko-KR" altLang="en-US" sz="2700" kern="1200" smtClean="0">
          <a:solidFill>
            <a:schemeClr val="tx1"/>
          </a:solidFill>
          <a:latin typeface="맑은 고딕" pitchFamily="50" charset="-127"/>
          <a:ea typeface="맑은 고딕" pitchFamily="50" charset="-127"/>
          <a:cs typeface="+mn-cs"/>
        </a:defRPr>
      </a:lvl1pPr>
      <a:lvl2pPr marL="808998" indent="-31115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613" indent="-24892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458" indent="-24892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40303" indent="-248923" algn="l" defTabSz="995690"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814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99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83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168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5104950" y="3573810"/>
            <a:ext cx="7069456" cy="1080120"/>
          </a:xfrm>
        </p:spPr>
        <p:txBody>
          <a:bodyPr/>
          <a:lstStyle/>
          <a:p>
            <a:r>
              <a:rPr lang="en-US" altLang="ko-KR" dirty="0">
                <a:solidFill>
                  <a:schemeClr val="bg1"/>
                </a:solidFill>
              </a:rPr>
              <a:t>LEARNING FROM DATA </a:t>
            </a:r>
            <a:br>
              <a:rPr lang="en-US" altLang="ko-KR" dirty="0"/>
            </a:br>
            <a:r>
              <a:rPr lang="en-US" altLang="ko-KR" sz="5400" dirty="0">
                <a:solidFill>
                  <a:schemeClr val="tx1"/>
                </a:solidFill>
              </a:rPr>
              <a:t>Stock Market Analysis</a:t>
            </a:r>
            <a:endParaRPr lang="ko-KR" altLang="en-US" sz="5400"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5B087C-CF04-26A1-882B-3354B87100F9}"/>
              </a:ext>
            </a:extLst>
          </p:cNvPr>
          <p:cNvSpPr txBox="1"/>
          <p:nvPr/>
        </p:nvSpPr>
        <p:spPr>
          <a:xfrm>
            <a:off x="6095206" y="3045073"/>
            <a:ext cx="5400600" cy="769441"/>
          </a:xfrm>
          <a:prstGeom prst="rect">
            <a:avLst/>
          </a:prstGeom>
          <a:noFill/>
        </p:spPr>
        <p:txBody>
          <a:bodyPr wrap="square" rtlCol="0">
            <a:spAutoFit/>
          </a:bodyPr>
          <a:lstStyle/>
          <a:p>
            <a:r>
              <a:rPr lang="en-US" sz="44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Analyzing Markets</a:t>
            </a:r>
            <a:endParaRPr lang="ko-KR" altLang="en-US" sz="4400" dirty="0">
              <a:ln w="0"/>
              <a:solidFill>
                <a:srgbClr val="00B0F0"/>
              </a:solidFill>
              <a:effectLst>
                <a:outerShdw blurRad="38100" dist="25400" dir="5400000" algn="ctr" rotWithShape="0">
                  <a:srgbClr val="6E747A">
                    <a:alpha val="43000"/>
                  </a:srgbClr>
                </a:outerShdw>
              </a:effectLst>
              <a:latin typeface="Oriya Sangam MN" pitchFamily="2" charset="0"/>
              <a:cs typeface="Oriya Sangam MN" pitchFamily="2" charset="0"/>
            </a:endParaRPr>
          </a:p>
        </p:txBody>
      </p:sp>
      <p:sp>
        <p:nvSpPr>
          <p:cNvPr id="6" name="Rectangle 5">
            <a:extLst>
              <a:ext uri="{FF2B5EF4-FFF2-40B4-BE49-F238E27FC236}">
                <a16:creationId xmlns:a16="http://schemas.microsoft.com/office/drawing/2014/main" id="{30F21FD6-DFBB-15C5-BEFA-70C164161800}"/>
              </a:ext>
            </a:extLst>
          </p:cNvPr>
          <p:cNvSpPr/>
          <p:nvPr/>
        </p:nvSpPr>
        <p:spPr>
          <a:xfrm>
            <a:off x="10127654" y="1557586"/>
            <a:ext cx="1080120" cy="100811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651684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406574" y="405458"/>
            <a:ext cx="10945216"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Closing Price: Microsoft &amp; Amazon</a:t>
            </a:r>
            <a:endParaRPr lang="en-US" sz="40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endParaRPr>
          </a:p>
        </p:txBody>
      </p:sp>
      <p:pic>
        <p:nvPicPr>
          <p:cNvPr id="3" name="Picture 2">
            <a:extLst>
              <a:ext uri="{FF2B5EF4-FFF2-40B4-BE49-F238E27FC236}">
                <a16:creationId xmlns:a16="http://schemas.microsoft.com/office/drawing/2014/main" id="{ED5533F0-D6E8-9321-380D-764BF93E3B8C}"/>
              </a:ext>
            </a:extLst>
          </p:cNvPr>
          <p:cNvPicPr>
            <a:picLocks noChangeAspect="1"/>
          </p:cNvPicPr>
          <p:nvPr/>
        </p:nvPicPr>
        <p:blipFill>
          <a:blip r:embed="rId2"/>
          <a:stretch>
            <a:fillRect/>
          </a:stretch>
        </p:blipFill>
        <p:spPr>
          <a:xfrm>
            <a:off x="0" y="1341562"/>
            <a:ext cx="11565579" cy="4405608"/>
          </a:xfrm>
          <a:prstGeom prst="rect">
            <a:avLst/>
          </a:prstGeom>
        </p:spPr>
      </p:pic>
      <p:sp>
        <p:nvSpPr>
          <p:cNvPr id="5" name="TextBox 4">
            <a:extLst>
              <a:ext uri="{FF2B5EF4-FFF2-40B4-BE49-F238E27FC236}">
                <a16:creationId xmlns:a16="http://schemas.microsoft.com/office/drawing/2014/main" id="{4CFFE50F-964F-6D14-41FA-7FD86C96D88D}"/>
              </a:ext>
            </a:extLst>
          </p:cNvPr>
          <p:cNvSpPr txBox="1"/>
          <p:nvPr/>
        </p:nvSpPr>
        <p:spPr>
          <a:xfrm>
            <a:off x="4374671" y="5436778"/>
            <a:ext cx="7198565" cy="830997"/>
          </a:xfrm>
          <a:prstGeom prst="rect">
            <a:avLst/>
          </a:prstGeom>
          <a:noFill/>
        </p:spPr>
        <p:txBody>
          <a:bodyPr wrap="square" rtlCol="0">
            <a:spAutoFit/>
          </a:bodyPr>
          <a:lstStyle/>
          <a:p>
            <a:pPr marL="285750" indent="-285750">
              <a:buFont typeface="Wingdings" pitchFamily="2" charset="2"/>
              <a:buChar char="v"/>
            </a:pPr>
            <a:r>
              <a:rPr lang="en-US" sz="1400" dirty="0">
                <a:solidFill>
                  <a:srgbClr val="00B0F0"/>
                </a:solidFill>
              </a:rPr>
              <a:t>Microsoft stock has been on an up trend from 2003 till 2021 Dec then it decreased a little bit     but did not move more than the average increase it had previously.</a:t>
            </a:r>
          </a:p>
          <a:p>
            <a:endParaRPr lang="en-US" dirty="0"/>
          </a:p>
        </p:txBody>
      </p:sp>
      <p:sp>
        <p:nvSpPr>
          <p:cNvPr id="6" name="TextBox 5">
            <a:extLst>
              <a:ext uri="{FF2B5EF4-FFF2-40B4-BE49-F238E27FC236}">
                <a16:creationId xmlns:a16="http://schemas.microsoft.com/office/drawing/2014/main" id="{82FEF03C-6BEB-593E-02F3-0F9C3551BBC5}"/>
              </a:ext>
            </a:extLst>
          </p:cNvPr>
          <p:cNvSpPr txBox="1"/>
          <p:nvPr/>
        </p:nvSpPr>
        <p:spPr>
          <a:xfrm>
            <a:off x="4374671" y="6192520"/>
            <a:ext cx="7337276" cy="523220"/>
          </a:xfrm>
          <a:prstGeom prst="rect">
            <a:avLst/>
          </a:prstGeom>
          <a:noFill/>
        </p:spPr>
        <p:txBody>
          <a:bodyPr wrap="square" rtlCol="0">
            <a:spAutoFit/>
          </a:bodyPr>
          <a:lstStyle/>
          <a:p>
            <a:pPr marL="285750" indent="-285750">
              <a:buFont typeface="Wingdings" pitchFamily="2" charset="2"/>
              <a:buChar char="v"/>
            </a:pPr>
            <a:r>
              <a:rPr lang="en-US" sz="1400" dirty="0">
                <a:solidFill>
                  <a:srgbClr val="FF0000"/>
                </a:solidFill>
              </a:rPr>
              <a:t>Amazon stock has been increasing from 2003 Jan till 2020 end of August then from there the        stock price has been fluctuating between the period 2020 Sep till 2022 April</a:t>
            </a:r>
            <a:r>
              <a:rPr lang="en-US" sz="1400" dirty="0"/>
              <a:t>.</a:t>
            </a:r>
          </a:p>
        </p:txBody>
      </p:sp>
    </p:spTree>
    <p:extLst>
      <p:ext uri="{BB962C8B-B14F-4D97-AF65-F5344CB8AC3E}">
        <p14:creationId xmlns:p14="http://schemas.microsoft.com/office/powerpoint/2010/main" val="1471010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406574" y="405458"/>
            <a:ext cx="10945216"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Closing Price: Bitcoin</a:t>
            </a:r>
            <a:endParaRPr lang="en-US" sz="40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endParaRPr>
          </a:p>
        </p:txBody>
      </p:sp>
      <p:sp>
        <p:nvSpPr>
          <p:cNvPr id="5" name="TextBox 4">
            <a:extLst>
              <a:ext uri="{FF2B5EF4-FFF2-40B4-BE49-F238E27FC236}">
                <a16:creationId xmlns:a16="http://schemas.microsoft.com/office/drawing/2014/main" id="{4CFFE50F-964F-6D14-41FA-7FD86C96D88D}"/>
              </a:ext>
            </a:extLst>
          </p:cNvPr>
          <p:cNvSpPr txBox="1"/>
          <p:nvPr/>
        </p:nvSpPr>
        <p:spPr>
          <a:xfrm>
            <a:off x="4374671" y="5436778"/>
            <a:ext cx="7198565" cy="523220"/>
          </a:xfrm>
          <a:prstGeom prst="rect">
            <a:avLst/>
          </a:prstGeom>
          <a:noFill/>
        </p:spPr>
        <p:txBody>
          <a:bodyPr wrap="square" rtlCol="0">
            <a:spAutoFit/>
          </a:bodyPr>
          <a:lstStyle/>
          <a:p>
            <a:pPr marL="285750" indent="-285750" algn="just">
              <a:buFont typeface="Wingdings" pitchFamily="2" charset="2"/>
              <a:buChar char="v"/>
            </a:pPr>
            <a:r>
              <a:rPr lang="en-US" sz="1400" dirty="0"/>
              <a:t>Trend was increasing until March 2021 and dropped a bit and increased again until October     2021</a:t>
            </a:r>
            <a:endParaRPr lang="en-US" dirty="0"/>
          </a:p>
        </p:txBody>
      </p:sp>
      <p:pic>
        <p:nvPicPr>
          <p:cNvPr id="2" name="Google Shape;267;p24">
            <a:extLst>
              <a:ext uri="{FF2B5EF4-FFF2-40B4-BE49-F238E27FC236}">
                <a16:creationId xmlns:a16="http://schemas.microsoft.com/office/drawing/2014/main" id="{F00B47F2-1F93-6349-1C89-37E5D57AB61D}"/>
              </a:ext>
            </a:extLst>
          </p:cNvPr>
          <p:cNvPicPr preferRelativeResize="0"/>
          <p:nvPr/>
        </p:nvPicPr>
        <p:blipFill rotWithShape="1">
          <a:blip r:embed="rId2">
            <a:alphaModFix/>
          </a:blip>
          <a:srcRect/>
          <a:stretch/>
        </p:blipFill>
        <p:spPr>
          <a:xfrm>
            <a:off x="14284" y="1421418"/>
            <a:ext cx="10624931" cy="4015360"/>
          </a:xfrm>
          <a:prstGeom prst="rect">
            <a:avLst/>
          </a:prstGeom>
          <a:noFill/>
          <a:ln>
            <a:noFill/>
          </a:ln>
        </p:spPr>
      </p:pic>
      <p:sp>
        <p:nvSpPr>
          <p:cNvPr id="7" name="TextBox 6">
            <a:extLst>
              <a:ext uri="{FF2B5EF4-FFF2-40B4-BE49-F238E27FC236}">
                <a16:creationId xmlns:a16="http://schemas.microsoft.com/office/drawing/2014/main" id="{CD4F7CC3-F567-A49D-5570-7182D924851F}"/>
              </a:ext>
            </a:extLst>
          </p:cNvPr>
          <p:cNvSpPr txBox="1"/>
          <p:nvPr/>
        </p:nvSpPr>
        <p:spPr>
          <a:xfrm>
            <a:off x="4374670" y="6008253"/>
            <a:ext cx="7198565" cy="307777"/>
          </a:xfrm>
          <a:prstGeom prst="rect">
            <a:avLst/>
          </a:prstGeom>
          <a:noFill/>
        </p:spPr>
        <p:txBody>
          <a:bodyPr wrap="square" rtlCol="0">
            <a:spAutoFit/>
          </a:bodyPr>
          <a:lstStyle/>
          <a:p>
            <a:pPr marL="285750" indent="-285750">
              <a:buFont typeface="Wingdings" pitchFamily="2" charset="2"/>
              <a:buChar char="v"/>
            </a:pPr>
            <a:r>
              <a:rPr lang="en-US" sz="1400" dirty="0"/>
              <a:t>After October 2021 it dropped drastically may be to Russia and Ukraine war.</a:t>
            </a:r>
          </a:p>
        </p:txBody>
      </p:sp>
    </p:spTree>
    <p:extLst>
      <p:ext uri="{BB962C8B-B14F-4D97-AF65-F5344CB8AC3E}">
        <p14:creationId xmlns:p14="http://schemas.microsoft.com/office/powerpoint/2010/main" val="40557203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406574" y="405458"/>
            <a:ext cx="10945216"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Sales Volume: Microsoft &amp; Amazon</a:t>
            </a:r>
            <a:endParaRPr lang="en-US" sz="40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endParaRPr>
          </a:p>
        </p:txBody>
      </p:sp>
      <p:sp>
        <p:nvSpPr>
          <p:cNvPr id="5" name="TextBox 4">
            <a:extLst>
              <a:ext uri="{FF2B5EF4-FFF2-40B4-BE49-F238E27FC236}">
                <a16:creationId xmlns:a16="http://schemas.microsoft.com/office/drawing/2014/main" id="{4CFFE50F-964F-6D14-41FA-7FD86C96D88D}"/>
              </a:ext>
            </a:extLst>
          </p:cNvPr>
          <p:cNvSpPr txBox="1"/>
          <p:nvPr/>
        </p:nvSpPr>
        <p:spPr>
          <a:xfrm>
            <a:off x="4374671" y="5436778"/>
            <a:ext cx="7193143" cy="954107"/>
          </a:xfrm>
          <a:prstGeom prst="rect">
            <a:avLst/>
          </a:prstGeom>
          <a:noFill/>
        </p:spPr>
        <p:txBody>
          <a:bodyPr wrap="square" rtlCol="0">
            <a:spAutoFit/>
          </a:bodyPr>
          <a:lstStyle/>
          <a:p>
            <a:pPr marL="285750" indent="-285750" algn="just">
              <a:buFont typeface="Wingdings" pitchFamily="2" charset="2"/>
              <a:buChar char="v"/>
            </a:pPr>
            <a:r>
              <a:rPr lang="en-US" sz="1400" dirty="0"/>
              <a:t>The volume for sales of Amazon is higher than for Microsoft because Amazon has been.                providing their services online which showed that most people trusted it with online                  transactions compared to Microsoft which was not that popular online as compared to            Amazon. </a:t>
            </a:r>
            <a:endParaRPr lang="en-US" dirty="0"/>
          </a:p>
        </p:txBody>
      </p:sp>
      <p:pic>
        <p:nvPicPr>
          <p:cNvPr id="3" name="Picture 2">
            <a:extLst>
              <a:ext uri="{FF2B5EF4-FFF2-40B4-BE49-F238E27FC236}">
                <a16:creationId xmlns:a16="http://schemas.microsoft.com/office/drawing/2014/main" id="{B9866C4C-4FB3-F0B7-7187-54FB75ACE750}"/>
              </a:ext>
            </a:extLst>
          </p:cNvPr>
          <p:cNvPicPr>
            <a:picLocks noChangeAspect="1"/>
          </p:cNvPicPr>
          <p:nvPr/>
        </p:nvPicPr>
        <p:blipFill>
          <a:blip r:embed="rId2"/>
          <a:stretch>
            <a:fillRect/>
          </a:stretch>
        </p:blipFill>
        <p:spPr>
          <a:xfrm>
            <a:off x="0" y="1437748"/>
            <a:ext cx="10850251" cy="3989073"/>
          </a:xfrm>
          <a:prstGeom prst="rect">
            <a:avLst/>
          </a:prstGeom>
        </p:spPr>
      </p:pic>
    </p:spTree>
    <p:extLst>
      <p:ext uri="{BB962C8B-B14F-4D97-AF65-F5344CB8AC3E}">
        <p14:creationId xmlns:p14="http://schemas.microsoft.com/office/powerpoint/2010/main" val="26245988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406574" y="405458"/>
            <a:ext cx="10945216"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Sales Volume: Bitcoin</a:t>
            </a:r>
            <a:endParaRPr lang="en-US" sz="40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endParaRPr>
          </a:p>
        </p:txBody>
      </p:sp>
      <p:sp>
        <p:nvSpPr>
          <p:cNvPr id="5" name="TextBox 4">
            <a:extLst>
              <a:ext uri="{FF2B5EF4-FFF2-40B4-BE49-F238E27FC236}">
                <a16:creationId xmlns:a16="http://schemas.microsoft.com/office/drawing/2014/main" id="{4CFFE50F-964F-6D14-41FA-7FD86C96D88D}"/>
              </a:ext>
            </a:extLst>
          </p:cNvPr>
          <p:cNvSpPr txBox="1"/>
          <p:nvPr/>
        </p:nvSpPr>
        <p:spPr>
          <a:xfrm>
            <a:off x="4374671" y="5436778"/>
            <a:ext cx="7193143" cy="954107"/>
          </a:xfrm>
          <a:prstGeom prst="rect">
            <a:avLst/>
          </a:prstGeom>
          <a:noFill/>
        </p:spPr>
        <p:txBody>
          <a:bodyPr wrap="square" rtlCol="0">
            <a:spAutoFit/>
          </a:bodyPr>
          <a:lstStyle/>
          <a:p>
            <a:pPr marL="285750" indent="-285750">
              <a:buFont typeface="Wingdings" pitchFamily="2" charset="2"/>
              <a:buChar char="v"/>
            </a:pPr>
            <a:r>
              <a:rPr lang="en-US" sz="1400" dirty="0"/>
              <a:t>Bitcoin was low most people thought it was the right time to buy Bitcoin since it was cheap so they hoped that it might gain strength</a:t>
            </a:r>
          </a:p>
          <a:p>
            <a:pPr marL="285750" indent="-285750">
              <a:buFont typeface="Wingdings" pitchFamily="2" charset="2"/>
              <a:buChar char="v"/>
            </a:pPr>
            <a:r>
              <a:rPr lang="en-US" sz="1400" dirty="0"/>
              <a:t>Since the ongoing war made it lose more value hence you saw a lot of people dropping their     investments in it since it was too risky to invest in.</a:t>
            </a:r>
          </a:p>
        </p:txBody>
      </p:sp>
      <p:pic>
        <p:nvPicPr>
          <p:cNvPr id="2" name="Google Shape;281;p26">
            <a:extLst>
              <a:ext uri="{FF2B5EF4-FFF2-40B4-BE49-F238E27FC236}">
                <a16:creationId xmlns:a16="http://schemas.microsoft.com/office/drawing/2014/main" id="{622A56EE-1AFE-0143-A600-A0FB043D112D}"/>
              </a:ext>
            </a:extLst>
          </p:cNvPr>
          <p:cNvPicPr preferRelativeResize="0"/>
          <p:nvPr/>
        </p:nvPicPr>
        <p:blipFill rotWithShape="1">
          <a:blip r:embed="rId2">
            <a:alphaModFix/>
          </a:blip>
          <a:srcRect/>
          <a:stretch/>
        </p:blipFill>
        <p:spPr>
          <a:xfrm>
            <a:off x="26927" y="1381369"/>
            <a:ext cx="10785212" cy="4055409"/>
          </a:xfrm>
          <a:prstGeom prst="rect">
            <a:avLst/>
          </a:prstGeom>
          <a:noFill/>
          <a:ln>
            <a:noFill/>
          </a:ln>
        </p:spPr>
      </p:pic>
    </p:spTree>
    <p:extLst>
      <p:ext uri="{BB962C8B-B14F-4D97-AF65-F5344CB8AC3E}">
        <p14:creationId xmlns:p14="http://schemas.microsoft.com/office/powerpoint/2010/main" val="1341860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406574" y="405458"/>
            <a:ext cx="10945216"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30-day Moving Average</a:t>
            </a:r>
          </a:p>
        </p:txBody>
      </p:sp>
      <p:sp>
        <p:nvSpPr>
          <p:cNvPr id="5" name="TextBox 4">
            <a:extLst>
              <a:ext uri="{FF2B5EF4-FFF2-40B4-BE49-F238E27FC236}">
                <a16:creationId xmlns:a16="http://schemas.microsoft.com/office/drawing/2014/main" id="{4CFFE50F-964F-6D14-41FA-7FD86C96D88D}"/>
              </a:ext>
            </a:extLst>
          </p:cNvPr>
          <p:cNvSpPr txBox="1"/>
          <p:nvPr/>
        </p:nvSpPr>
        <p:spPr>
          <a:xfrm>
            <a:off x="4374671" y="5436778"/>
            <a:ext cx="7193143" cy="738664"/>
          </a:xfrm>
          <a:prstGeom prst="rect">
            <a:avLst/>
          </a:prstGeom>
          <a:noFill/>
        </p:spPr>
        <p:txBody>
          <a:bodyPr wrap="square" rtlCol="0">
            <a:spAutoFit/>
          </a:bodyPr>
          <a:lstStyle/>
          <a:p>
            <a:pPr marL="285750" indent="-285750" algn="just">
              <a:buFont typeface="Wingdings" pitchFamily="2" charset="2"/>
              <a:buChar char="v"/>
            </a:pPr>
            <a:r>
              <a:rPr lang="en-US" sz="1400" dirty="0"/>
              <a:t>The moving average for Microsoft is showing an uptrend so it is most likely to maintain that        trend given its investments and its products which shows dominancy in the computer space     and its expansion in the technological space.</a:t>
            </a:r>
          </a:p>
        </p:txBody>
      </p:sp>
      <p:pic>
        <p:nvPicPr>
          <p:cNvPr id="3" name="Picture 2">
            <a:extLst>
              <a:ext uri="{FF2B5EF4-FFF2-40B4-BE49-F238E27FC236}">
                <a16:creationId xmlns:a16="http://schemas.microsoft.com/office/drawing/2014/main" id="{E0A2E6F6-AC7D-475F-4283-01AF595F4CAA}"/>
              </a:ext>
            </a:extLst>
          </p:cNvPr>
          <p:cNvPicPr>
            <a:picLocks noChangeAspect="1"/>
          </p:cNvPicPr>
          <p:nvPr/>
        </p:nvPicPr>
        <p:blipFill>
          <a:blip r:embed="rId2"/>
          <a:stretch>
            <a:fillRect/>
          </a:stretch>
        </p:blipFill>
        <p:spPr>
          <a:xfrm>
            <a:off x="0" y="1362498"/>
            <a:ext cx="10797309" cy="4038360"/>
          </a:xfrm>
          <a:prstGeom prst="rect">
            <a:avLst/>
          </a:prstGeom>
        </p:spPr>
      </p:pic>
    </p:spTree>
    <p:extLst>
      <p:ext uri="{BB962C8B-B14F-4D97-AF65-F5344CB8AC3E}">
        <p14:creationId xmlns:p14="http://schemas.microsoft.com/office/powerpoint/2010/main" val="16809686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406574" y="405458"/>
            <a:ext cx="10945216"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Bitcoin: 10-day Moving Average</a:t>
            </a:r>
          </a:p>
        </p:txBody>
      </p:sp>
      <p:sp>
        <p:nvSpPr>
          <p:cNvPr id="5" name="TextBox 4">
            <a:extLst>
              <a:ext uri="{FF2B5EF4-FFF2-40B4-BE49-F238E27FC236}">
                <a16:creationId xmlns:a16="http://schemas.microsoft.com/office/drawing/2014/main" id="{4CFFE50F-964F-6D14-41FA-7FD86C96D88D}"/>
              </a:ext>
            </a:extLst>
          </p:cNvPr>
          <p:cNvSpPr txBox="1"/>
          <p:nvPr/>
        </p:nvSpPr>
        <p:spPr>
          <a:xfrm>
            <a:off x="4374671" y="5436778"/>
            <a:ext cx="7193143" cy="738664"/>
          </a:xfrm>
          <a:prstGeom prst="rect">
            <a:avLst/>
          </a:prstGeom>
          <a:noFill/>
        </p:spPr>
        <p:txBody>
          <a:bodyPr wrap="square" rtlCol="0">
            <a:spAutoFit/>
          </a:bodyPr>
          <a:lstStyle/>
          <a:p>
            <a:pPr marL="285750" indent="-285750" algn="just">
              <a:buFont typeface="Wingdings" pitchFamily="2" charset="2"/>
              <a:buChar char="v"/>
            </a:pPr>
            <a:r>
              <a:rPr lang="en-US" sz="1400" dirty="0"/>
              <a:t>A rolling sum of 10 days due to not having enough data and using a rolling sum of higher days can be misleading but we can see that the moving average is going down since 2021 as we       mentioned bitcoin has lost value in the past 2 years</a:t>
            </a:r>
          </a:p>
        </p:txBody>
      </p:sp>
      <p:pic>
        <p:nvPicPr>
          <p:cNvPr id="2" name="Google Shape;295;p28">
            <a:extLst>
              <a:ext uri="{FF2B5EF4-FFF2-40B4-BE49-F238E27FC236}">
                <a16:creationId xmlns:a16="http://schemas.microsoft.com/office/drawing/2014/main" id="{6486A18A-3FC9-64C3-082F-0FD0B53B6C30}"/>
              </a:ext>
            </a:extLst>
          </p:cNvPr>
          <p:cNvPicPr preferRelativeResize="0"/>
          <p:nvPr/>
        </p:nvPicPr>
        <p:blipFill rotWithShape="1">
          <a:blip r:embed="rId2">
            <a:alphaModFix/>
          </a:blip>
          <a:srcRect/>
          <a:stretch/>
        </p:blipFill>
        <p:spPr>
          <a:xfrm>
            <a:off x="14419" y="1438803"/>
            <a:ext cx="10363199" cy="3795627"/>
          </a:xfrm>
          <a:prstGeom prst="rect">
            <a:avLst/>
          </a:prstGeom>
          <a:noFill/>
          <a:ln>
            <a:noFill/>
          </a:ln>
        </p:spPr>
      </p:pic>
    </p:spTree>
    <p:extLst>
      <p:ext uri="{BB962C8B-B14F-4D97-AF65-F5344CB8AC3E}">
        <p14:creationId xmlns:p14="http://schemas.microsoft.com/office/powerpoint/2010/main" val="37178816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406574" y="405458"/>
            <a:ext cx="10945216"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Microsoft Risk vs Expected Return</a:t>
            </a:r>
          </a:p>
        </p:txBody>
      </p:sp>
      <p:sp>
        <p:nvSpPr>
          <p:cNvPr id="5" name="TextBox 4">
            <a:extLst>
              <a:ext uri="{FF2B5EF4-FFF2-40B4-BE49-F238E27FC236}">
                <a16:creationId xmlns:a16="http://schemas.microsoft.com/office/drawing/2014/main" id="{4CFFE50F-964F-6D14-41FA-7FD86C96D88D}"/>
              </a:ext>
            </a:extLst>
          </p:cNvPr>
          <p:cNvSpPr txBox="1"/>
          <p:nvPr/>
        </p:nvSpPr>
        <p:spPr>
          <a:xfrm>
            <a:off x="6127813" y="2906573"/>
            <a:ext cx="4680520" cy="523220"/>
          </a:xfrm>
          <a:prstGeom prst="rect">
            <a:avLst/>
          </a:prstGeom>
          <a:noFill/>
        </p:spPr>
        <p:txBody>
          <a:bodyPr wrap="square" rtlCol="0">
            <a:spAutoFit/>
          </a:bodyPr>
          <a:lstStyle/>
          <a:p>
            <a:pPr marL="285750" indent="-285750" algn="just">
              <a:buFont typeface="Wingdings" pitchFamily="2" charset="2"/>
              <a:buChar char="v"/>
            </a:pPr>
            <a:r>
              <a:rPr lang="en-US" sz="1400" dirty="0"/>
              <a:t>The expected return to Risk is reasonable considering that we are looking to invest long-term.</a:t>
            </a:r>
          </a:p>
        </p:txBody>
      </p:sp>
      <p:pic>
        <p:nvPicPr>
          <p:cNvPr id="3" name="Picture 2">
            <a:extLst>
              <a:ext uri="{FF2B5EF4-FFF2-40B4-BE49-F238E27FC236}">
                <a16:creationId xmlns:a16="http://schemas.microsoft.com/office/drawing/2014/main" id="{B2DAB008-5F13-6C58-A060-636BC0E80E1D}"/>
              </a:ext>
            </a:extLst>
          </p:cNvPr>
          <p:cNvPicPr>
            <a:picLocks noChangeAspect="1"/>
          </p:cNvPicPr>
          <p:nvPr/>
        </p:nvPicPr>
        <p:blipFill>
          <a:blip r:embed="rId2"/>
          <a:stretch>
            <a:fillRect/>
          </a:stretch>
        </p:blipFill>
        <p:spPr>
          <a:xfrm>
            <a:off x="-14656" y="1637414"/>
            <a:ext cx="5453071" cy="3584759"/>
          </a:xfrm>
          <a:prstGeom prst="rect">
            <a:avLst/>
          </a:prstGeom>
        </p:spPr>
      </p:pic>
    </p:spTree>
    <p:extLst>
      <p:ext uri="{BB962C8B-B14F-4D97-AF65-F5344CB8AC3E}">
        <p14:creationId xmlns:p14="http://schemas.microsoft.com/office/powerpoint/2010/main" val="7221585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406574" y="405458"/>
            <a:ext cx="10945216"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Bitcoin Risk vs Expected Return</a:t>
            </a:r>
          </a:p>
        </p:txBody>
      </p:sp>
      <p:sp>
        <p:nvSpPr>
          <p:cNvPr id="5" name="TextBox 4">
            <a:extLst>
              <a:ext uri="{FF2B5EF4-FFF2-40B4-BE49-F238E27FC236}">
                <a16:creationId xmlns:a16="http://schemas.microsoft.com/office/drawing/2014/main" id="{4CFFE50F-964F-6D14-41FA-7FD86C96D88D}"/>
              </a:ext>
            </a:extLst>
          </p:cNvPr>
          <p:cNvSpPr txBox="1"/>
          <p:nvPr/>
        </p:nvSpPr>
        <p:spPr>
          <a:xfrm>
            <a:off x="6127812" y="2906573"/>
            <a:ext cx="5079961" cy="954107"/>
          </a:xfrm>
          <a:prstGeom prst="rect">
            <a:avLst/>
          </a:prstGeom>
          <a:noFill/>
        </p:spPr>
        <p:txBody>
          <a:bodyPr wrap="square" rtlCol="0">
            <a:spAutoFit/>
          </a:bodyPr>
          <a:lstStyle/>
          <a:p>
            <a:pPr marL="285750" indent="-285750" algn="just">
              <a:buFont typeface="Wingdings" pitchFamily="2" charset="2"/>
              <a:buChar char="v"/>
            </a:pPr>
            <a:r>
              <a:rPr lang="en-US" sz="1400" dirty="0"/>
              <a:t>Bitcoin has the highest risk as to the other stocks and the returns are a loss so it would not be wise to invest in it due to the.             volatility of the stock and it not yielding enough returns for a            profit.</a:t>
            </a:r>
          </a:p>
        </p:txBody>
      </p:sp>
      <p:pic>
        <p:nvPicPr>
          <p:cNvPr id="2" name="Google Shape;316;p31">
            <a:extLst>
              <a:ext uri="{FF2B5EF4-FFF2-40B4-BE49-F238E27FC236}">
                <a16:creationId xmlns:a16="http://schemas.microsoft.com/office/drawing/2014/main" id="{718EABC0-3304-BBA3-55A8-7B7E5976C602}"/>
              </a:ext>
            </a:extLst>
          </p:cNvPr>
          <p:cNvPicPr preferRelativeResize="0"/>
          <p:nvPr/>
        </p:nvPicPr>
        <p:blipFill>
          <a:blip r:embed="rId2">
            <a:alphaModFix/>
          </a:blip>
          <a:stretch>
            <a:fillRect/>
          </a:stretch>
        </p:blipFill>
        <p:spPr>
          <a:xfrm>
            <a:off x="19422" y="1485578"/>
            <a:ext cx="5788759" cy="3701605"/>
          </a:xfrm>
          <a:prstGeom prst="rect">
            <a:avLst/>
          </a:prstGeom>
          <a:noFill/>
          <a:ln>
            <a:noFill/>
          </a:ln>
        </p:spPr>
      </p:pic>
    </p:spTree>
    <p:extLst>
      <p:ext uri="{BB962C8B-B14F-4D97-AF65-F5344CB8AC3E}">
        <p14:creationId xmlns:p14="http://schemas.microsoft.com/office/powerpoint/2010/main" val="33297451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406574" y="405458"/>
            <a:ext cx="10945216"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Amazon Risk vs Expected Return</a:t>
            </a:r>
          </a:p>
        </p:txBody>
      </p:sp>
      <p:sp>
        <p:nvSpPr>
          <p:cNvPr id="5" name="TextBox 4">
            <a:extLst>
              <a:ext uri="{FF2B5EF4-FFF2-40B4-BE49-F238E27FC236}">
                <a16:creationId xmlns:a16="http://schemas.microsoft.com/office/drawing/2014/main" id="{4CFFE50F-964F-6D14-41FA-7FD86C96D88D}"/>
              </a:ext>
            </a:extLst>
          </p:cNvPr>
          <p:cNvSpPr txBox="1"/>
          <p:nvPr/>
        </p:nvSpPr>
        <p:spPr>
          <a:xfrm>
            <a:off x="6127812" y="2906573"/>
            <a:ext cx="5079961" cy="523220"/>
          </a:xfrm>
          <a:prstGeom prst="rect">
            <a:avLst/>
          </a:prstGeom>
          <a:noFill/>
        </p:spPr>
        <p:txBody>
          <a:bodyPr wrap="square" rtlCol="0">
            <a:spAutoFit/>
          </a:bodyPr>
          <a:lstStyle/>
          <a:p>
            <a:pPr marL="285750" indent="-285750" algn="just">
              <a:buFont typeface="Wingdings" pitchFamily="2" charset="2"/>
              <a:buChar char="v"/>
            </a:pPr>
            <a:r>
              <a:rPr lang="en-US" sz="1400" dirty="0"/>
              <a:t>The expected return to Risk is reasonable considering that we     are looking to invest long-term</a:t>
            </a:r>
          </a:p>
        </p:txBody>
      </p:sp>
      <p:pic>
        <p:nvPicPr>
          <p:cNvPr id="3" name="Picture 2">
            <a:extLst>
              <a:ext uri="{FF2B5EF4-FFF2-40B4-BE49-F238E27FC236}">
                <a16:creationId xmlns:a16="http://schemas.microsoft.com/office/drawing/2014/main" id="{E6F6C8A1-D9C2-A2FB-9C39-3BB4AE1F5DCB}"/>
              </a:ext>
            </a:extLst>
          </p:cNvPr>
          <p:cNvPicPr>
            <a:picLocks noChangeAspect="1"/>
          </p:cNvPicPr>
          <p:nvPr/>
        </p:nvPicPr>
        <p:blipFill>
          <a:blip r:embed="rId2"/>
          <a:stretch>
            <a:fillRect/>
          </a:stretch>
        </p:blipFill>
        <p:spPr>
          <a:xfrm>
            <a:off x="34769" y="1535456"/>
            <a:ext cx="5554138" cy="3696340"/>
          </a:xfrm>
          <a:prstGeom prst="rect">
            <a:avLst/>
          </a:prstGeom>
        </p:spPr>
      </p:pic>
    </p:spTree>
    <p:extLst>
      <p:ext uri="{BB962C8B-B14F-4D97-AF65-F5344CB8AC3E}">
        <p14:creationId xmlns:p14="http://schemas.microsoft.com/office/powerpoint/2010/main" val="37000679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FA4DCC-7448-DC3C-74F7-060B64DF8FBE}"/>
              </a:ext>
            </a:extLst>
          </p:cNvPr>
          <p:cNvSpPr txBox="1"/>
          <p:nvPr/>
        </p:nvSpPr>
        <p:spPr>
          <a:xfrm>
            <a:off x="6095206" y="1773610"/>
            <a:ext cx="4104456" cy="769441"/>
          </a:xfrm>
          <a:prstGeom prst="rect">
            <a:avLst/>
          </a:prstGeom>
          <a:noFill/>
        </p:spPr>
        <p:txBody>
          <a:bodyPr wrap="square" rtlCol="0">
            <a:spAutoFit/>
          </a:bodyPr>
          <a:lstStyle/>
          <a:p>
            <a:r>
              <a:rPr lang="en-US" altLang="ko-KR" sz="4400" dirty="0">
                <a:ln w="0"/>
                <a:effectLst>
                  <a:outerShdw blurRad="38100" dist="19050" dir="2700000" algn="tl" rotWithShape="0">
                    <a:schemeClr val="dk1">
                      <a:alpha val="40000"/>
                    </a:schemeClr>
                  </a:outerShdw>
                </a:effectLst>
                <a:latin typeface="+mj-lt"/>
                <a:ea typeface="맑은 고딕" panose="020B0503020000020004" pitchFamily="50" charset="-127"/>
              </a:rPr>
              <a:t>Group Members</a:t>
            </a:r>
            <a:endParaRPr lang="ko-KR" altLang="en-US" sz="4400" dirty="0">
              <a:ln w="0"/>
              <a:effectLst>
                <a:outerShdw blurRad="38100" dist="19050" dir="2700000" algn="tl" rotWithShape="0">
                  <a:schemeClr val="dk1">
                    <a:alpha val="40000"/>
                  </a:schemeClr>
                </a:outerShdw>
              </a:effectLst>
              <a:latin typeface="+mj-lt"/>
              <a:ea typeface="맑은 고딕" panose="020B0503020000020004" pitchFamily="50" charset="-127"/>
            </a:endParaRPr>
          </a:p>
        </p:txBody>
      </p:sp>
      <p:sp>
        <p:nvSpPr>
          <p:cNvPr id="3" name="Text Box 5">
            <a:extLst>
              <a:ext uri="{FF2B5EF4-FFF2-40B4-BE49-F238E27FC236}">
                <a16:creationId xmlns:a16="http://schemas.microsoft.com/office/drawing/2014/main" id="{AD92F9BE-2691-1CBD-AF8E-734A5650EDEA}"/>
              </a:ext>
            </a:extLst>
          </p:cNvPr>
          <p:cNvSpPr txBox="1">
            <a:spLocks noChangeArrowheads="1"/>
          </p:cNvSpPr>
          <p:nvPr/>
        </p:nvSpPr>
        <p:spPr bwMode="auto">
          <a:xfrm>
            <a:off x="6119294" y="2578260"/>
            <a:ext cx="4944464" cy="2890663"/>
          </a:xfrm>
          <a:prstGeom prst="rect">
            <a:avLst/>
          </a:prstGeom>
          <a:noFill/>
          <a:ln w="9525">
            <a:noFill/>
            <a:miter lim="800000"/>
            <a:headEnd/>
            <a:tailEnd/>
          </a:ln>
        </p:spPr>
        <p:txBody>
          <a:bodyPr wrap="square">
            <a:spAutoFit/>
          </a:bodyPr>
          <a:lstStyle/>
          <a:p>
            <a:pPr>
              <a:lnSpc>
                <a:spcPct val="200000"/>
              </a:lnSpc>
              <a:defRPr/>
            </a:pPr>
            <a:r>
              <a:rPr lang="en-US" altLang="ko-KR" sz="2800" b="1" dirty="0">
                <a:solidFill>
                  <a:schemeClr val="accent1">
                    <a:lumMod val="75000"/>
                  </a:schemeClr>
                </a:solidFill>
                <a:latin typeface="+mj-lt"/>
              </a:rPr>
              <a:t>Surname &amp; Initials   	Student no:</a:t>
            </a:r>
          </a:p>
          <a:p>
            <a:pPr>
              <a:lnSpc>
                <a:spcPct val="200000"/>
              </a:lnSpc>
              <a:defRPr/>
            </a:pPr>
            <a:r>
              <a:rPr lang="en-US" altLang="ko-KR" sz="2200" dirty="0">
                <a:ln w="0"/>
                <a:gradFill>
                  <a:gsLst>
                    <a:gs pos="21000">
                      <a:srgbClr val="53575C"/>
                    </a:gs>
                    <a:gs pos="88000">
                      <a:srgbClr val="C5C7CA"/>
                    </a:gs>
                  </a:gsLst>
                  <a:lin ang="5400000"/>
                </a:gradFill>
                <a:latin typeface="+mj-lt"/>
              </a:rPr>
              <a:t>Gwala SP 		217054690          Mqadi MN 		221037901</a:t>
            </a:r>
          </a:p>
          <a:p>
            <a:pPr>
              <a:lnSpc>
                <a:spcPct val="200000"/>
              </a:lnSpc>
              <a:defRPr/>
            </a:pPr>
            <a:r>
              <a:rPr lang="en-US" altLang="ko-KR" sz="2200" dirty="0">
                <a:ln w="0"/>
                <a:gradFill>
                  <a:gsLst>
                    <a:gs pos="21000">
                      <a:srgbClr val="53575C"/>
                    </a:gs>
                    <a:gs pos="88000">
                      <a:srgbClr val="C5C7CA"/>
                    </a:gs>
                  </a:gsLst>
                  <a:lin ang="5400000"/>
                </a:gradFill>
                <a:latin typeface="+mj-lt"/>
              </a:rPr>
              <a:t>Mokwebo BRK		201441684          </a:t>
            </a:r>
          </a:p>
        </p:txBody>
      </p:sp>
      <p:sp>
        <p:nvSpPr>
          <p:cNvPr id="5" name="Rectangle 4">
            <a:extLst>
              <a:ext uri="{FF2B5EF4-FFF2-40B4-BE49-F238E27FC236}">
                <a16:creationId xmlns:a16="http://schemas.microsoft.com/office/drawing/2014/main" id="{79F14023-1BB0-B284-AAB5-A22D2398C34A}"/>
              </a:ext>
            </a:extLst>
          </p:cNvPr>
          <p:cNvSpPr/>
          <p:nvPr/>
        </p:nvSpPr>
        <p:spPr>
          <a:xfrm>
            <a:off x="10127654" y="1485578"/>
            <a:ext cx="1152128" cy="1057473"/>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406574" y="405458"/>
            <a:ext cx="10945216"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Inflation Rate</a:t>
            </a:r>
          </a:p>
        </p:txBody>
      </p:sp>
      <p:sp>
        <p:nvSpPr>
          <p:cNvPr id="5" name="TextBox 4">
            <a:extLst>
              <a:ext uri="{FF2B5EF4-FFF2-40B4-BE49-F238E27FC236}">
                <a16:creationId xmlns:a16="http://schemas.microsoft.com/office/drawing/2014/main" id="{4CFFE50F-964F-6D14-41FA-7FD86C96D88D}"/>
              </a:ext>
            </a:extLst>
          </p:cNvPr>
          <p:cNvSpPr txBox="1"/>
          <p:nvPr/>
        </p:nvSpPr>
        <p:spPr>
          <a:xfrm>
            <a:off x="5303118" y="5374010"/>
            <a:ext cx="6408712" cy="738664"/>
          </a:xfrm>
          <a:prstGeom prst="rect">
            <a:avLst/>
          </a:prstGeom>
          <a:noFill/>
        </p:spPr>
        <p:txBody>
          <a:bodyPr wrap="square" rtlCol="0">
            <a:spAutoFit/>
          </a:bodyPr>
          <a:lstStyle/>
          <a:p>
            <a:pPr marL="285750" indent="-285750" algn="just">
              <a:buFont typeface="Wingdings" pitchFamily="2" charset="2"/>
              <a:buChar char="v"/>
            </a:pPr>
            <a:r>
              <a:rPr lang="en-US" sz="1400" dirty="0"/>
              <a:t>The overall trend is increasing even though there was a drastic drop in 2008. In          2020 we observed a sharp increase in inflation, and it has never shown any sign of dropping.</a:t>
            </a:r>
          </a:p>
        </p:txBody>
      </p:sp>
      <p:pic>
        <p:nvPicPr>
          <p:cNvPr id="3" name="Picture 2">
            <a:extLst>
              <a:ext uri="{FF2B5EF4-FFF2-40B4-BE49-F238E27FC236}">
                <a16:creationId xmlns:a16="http://schemas.microsoft.com/office/drawing/2014/main" id="{99B0A52B-20EC-C065-02AE-73A47E7AC176}"/>
              </a:ext>
            </a:extLst>
          </p:cNvPr>
          <p:cNvPicPr>
            <a:picLocks noChangeAspect="1"/>
          </p:cNvPicPr>
          <p:nvPr/>
        </p:nvPicPr>
        <p:blipFill>
          <a:blip r:embed="rId2"/>
          <a:stretch>
            <a:fillRect/>
          </a:stretch>
        </p:blipFill>
        <p:spPr>
          <a:xfrm>
            <a:off x="3465" y="1454448"/>
            <a:ext cx="9790546" cy="3919562"/>
          </a:xfrm>
          <a:prstGeom prst="rect">
            <a:avLst/>
          </a:prstGeom>
        </p:spPr>
      </p:pic>
    </p:spTree>
    <p:extLst>
      <p:ext uri="{BB962C8B-B14F-4D97-AF65-F5344CB8AC3E}">
        <p14:creationId xmlns:p14="http://schemas.microsoft.com/office/powerpoint/2010/main" val="23868977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406574" y="405458"/>
            <a:ext cx="10945216"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Inflation Rate</a:t>
            </a:r>
          </a:p>
        </p:txBody>
      </p:sp>
      <p:sp>
        <p:nvSpPr>
          <p:cNvPr id="5" name="TextBox 4">
            <a:extLst>
              <a:ext uri="{FF2B5EF4-FFF2-40B4-BE49-F238E27FC236}">
                <a16:creationId xmlns:a16="http://schemas.microsoft.com/office/drawing/2014/main" id="{4CFFE50F-964F-6D14-41FA-7FD86C96D88D}"/>
              </a:ext>
            </a:extLst>
          </p:cNvPr>
          <p:cNvSpPr txBox="1"/>
          <p:nvPr/>
        </p:nvSpPr>
        <p:spPr>
          <a:xfrm>
            <a:off x="5303118" y="5374010"/>
            <a:ext cx="6408712" cy="738664"/>
          </a:xfrm>
          <a:prstGeom prst="rect">
            <a:avLst/>
          </a:prstGeom>
          <a:noFill/>
        </p:spPr>
        <p:txBody>
          <a:bodyPr wrap="square" rtlCol="0">
            <a:spAutoFit/>
          </a:bodyPr>
          <a:lstStyle/>
          <a:p>
            <a:pPr marL="285750" indent="-285750" algn="just">
              <a:buFont typeface="Wingdings" pitchFamily="2" charset="2"/>
              <a:buChar char="v"/>
            </a:pPr>
            <a:r>
              <a:rPr lang="en-US" sz="1400" dirty="0"/>
              <a:t>The overall trend is increasing even though there was a drastic drop in 2008. In          2020 we observed a sharp increase in inflation, and it has never shown any sign of dropping.</a:t>
            </a:r>
          </a:p>
        </p:txBody>
      </p:sp>
      <p:pic>
        <p:nvPicPr>
          <p:cNvPr id="3" name="Picture 2">
            <a:extLst>
              <a:ext uri="{FF2B5EF4-FFF2-40B4-BE49-F238E27FC236}">
                <a16:creationId xmlns:a16="http://schemas.microsoft.com/office/drawing/2014/main" id="{99B0A52B-20EC-C065-02AE-73A47E7AC176}"/>
              </a:ext>
            </a:extLst>
          </p:cNvPr>
          <p:cNvPicPr>
            <a:picLocks noChangeAspect="1"/>
          </p:cNvPicPr>
          <p:nvPr/>
        </p:nvPicPr>
        <p:blipFill>
          <a:blip r:embed="rId2"/>
          <a:stretch>
            <a:fillRect/>
          </a:stretch>
        </p:blipFill>
        <p:spPr>
          <a:xfrm>
            <a:off x="3465" y="1454448"/>
            <a:ext cx="9790546" cy="3919562"/>
          </a:xfrm>
          <a:prstGeom prst="rect">
            <a:avLst/>
          </a:prstGeom>
        </p:spPr>
      </p:pic>
    </p:spTree>
    <p:extLst>
      <p:ext uri="{BB962C8B-B14F-4D97-AF65-F5344CB8AC3E}">
        <p14:creationId xmlns:p14="http://schemas.microsoft.com/office/powerpoint/2010/main" val="10924176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CFFE50F-964F-6D14-41FA-7FD86C96D88D}"/>
              </a:ext>
            </a:extLst>
          </p:cNvPr>
          <p:cNvSpPr txBox="1"/>
          <p:nvPr/>
        </p:nvSpPr>
        <p:spPr>
          <a:xfrm>
            <a:off x="262558" y="1629594"/>
            <a:ext cx="11521280" cy="3927229"/>
          </a:xfrm>
          <a:prstGeom prst="rect">
            <a:avLst/>
          </a:prstGeom>
          <a:noFill/>
        </p:spPr>
        <p:txBody>
          <a:bodyPr wrap="square" rtlCol="0">
            <a:spAutoFit/>
          </a:bodyPr>
          <a:lstStyle/>
          <a:p>
            <a:pPr marL="342900" indent="-342900">
              <a:spcBef>
                <a:spcPct val="20000"/>
              </a:spcBef>
              <a:buFont typeface="Arial" panose="020B0604020202020204" pitchFamily="34" charset="0"/>
              <a:buChar char="•"/>
            </a:pPr>
            <a:r>
              <a:rPr lang="en-US" sz="1400" i="1" dirty="0"/>
              <a:t>Using the data at hand we can confirm that although markets are about risk-taking and uncertainty. </a:t>
            </a:r>
          </a:p>
          <a:p>
            <a:endParaRPr lang="en-US" sz="1400" dirty="0">
              <a:solidFill>
                <a:schemeClr val="tx1"/>
              </a:solidFill>
            </a:endParaRPr>
          </a:p>
          <a:p>
            <a:pPr marL="342900" indent="-342900">
              <a:spcBef>
                <a:spcPct val="20000"/>
              </a:spcBef>
              <a:buFont typeface="Arial" panose="020B0604020202020204" pitchFamily="34" charset="0"/>
              <a:buChar char="•"/>
            </a:pPr>
            <a:r>
              <a:rPr lang="en-US" altLang="en-US" sz="1400" i="1" dirty="0"/>
              <a:t>We would recommend that we invest in Microsoft because out of the 3, it is the one that looks more stable, and it would be appropriate for long-term         growth. Both Amazon and Microsoft yield strong long-term returns, but Microsoft has more returns than Amazon. </a:t>
            </a:r>
          </a:p>
          <a:p>
            <a:pPr marL="342900" indent="-342900">
              <a:spcBef>
                <a:spcPct val="20000"/>
              </a:spcBef>
              <a:buFont typeface="Arial" panose="020B0604020202020204" pitchFamily="34" charset="0"/>
              <a:buChar char="•"/>
            </a:pPr>
            <a:endParaRPr lang="en-US" altLang="en-US" sz="1400" i="1" dirty="0"/>
          </a:p>
          <a:p>
            <a:pPr marL="342900" indent="-342900">
              <a:spcBef>
                <a:spcPct val="20000"/>
              </a:spcBef>
              <a:buFont typeface="Arial" panose="020B0604020202020204" pitchFamily="34" charset="0"/>
              <a:buChar char="•"/>
            </a:pPr>
            <a:r>
              <a:rPr lang="en-US" altLang="en-US" sz="1400" i="1" dirty="0"/>
              <a:t>And, Microsoft and Amazon have proven from the past that they can yield returns over a long period of time. But we recommend Microsoft because it         yields better returns.</a:t>
            </a:r>
          </a:p>
          <a:p>
            <a:pPr marL="342900" indent="-342900">
              <a:spcBef>
                <a:spcPct val="20000"/>
              </a:spcBef>
              <a:buFont typeface="Arial" panose="020B0604020202020204" pitchFamily="34" charset="0"/>
              <a:buChar char="•"/>
            </a:pPr>
            <a:endParaRPr lang="en-US" altLang="en-US" sz="1400" i="1" dirty="0"/>
          </a:p>
          <a:p>
            <a:pPr marL="342900" indent="-342900">
              <a:spcBef>
                <a:spcPct val="20000"/>
              </a:spcBef>
              <a:buFont typeface="Arial" panose="020B0604020202020204" pitchFamily="34" charset="0"/>
              <a:buChar char="•"/>
            </a:pPr>
            <a:r>
              <a:rPr lang="en-US" altLang="en-US" sz="1400" i="1" dirty="0"/>
              <a:t>And on the other hand, Bitcoin is good for short-term gains, but it has a higher risk, so if we were to invest in it, we would have to have a high-risk                  tolerance.</a:t>
            </a:r>
          </a:p>
          <a:p>
            <a:pPr marL="342900" indent="-342900">
              <a:spcBef>
                <a:spcPct val="20000"/>
              </a:spcBef>
              <a:buFont typeface="Arial" panose="020B0604020202020204" pitchFamily="34" charset="0"/>
              <a:buChar char="•"/>
            </a:pPr>
            <a:endParaRPr lang="en-US" altLang="en-US" sz="1400" i="1" dirty="0"/>
          </a:p>
          <a:p>
            <a:pPr marL="342900" indent="-342900">
              <a:spcBef>
                <a:spcPct val="20000"/>
              </a:spcBef>
              <a:buFont typeface="Arial" panose="020B0604020202020204" pitchFamily="34" charset="0"/>
              <a:buChar char="•"/>
            </a:pPr>
            <a:r>
              <a:rPr lang="en-US" altLang="en-US" sz="1400" i="1" dirty="0"/>
              <a:t>In summary, Microsoft has a better risk to returns, and investing in them is the best strategy according to our analysis.</a:t>
            </a:r>
          </a:p>
          <a:p>
            <a:pPr marL="342900" indent="-342900">
              <a:spcBef>
                <a:spcPct val="20000"/>
              </a:spcBef>
              <a:buFont typeface="Arial" panose="020B0604020202020204" pitchFamily="34" charset="0"/>
              <a:buChar char="•"/>
            </a:pPr>
            <a:endParaRPr lang="en-US" altLang="en-US" sz="1400" i="1" dirty="0"/>
          </a:p>
          <a:p>
            <a:pPr marL="342900" indent="-342900">
              <a:spcBef>
                <a:spcPct val="20000"/>
              </a:spcBef>
              <a:buFont typeface="Arial" panose="020B0604020202020204" pitchFamily="34" charset="0"/>
              <a:buChar char="•"/>
            </a:pPr>
            <a:r>
              <a:rPr lang="en-US" altLang="en-US" sz="1400" i="1" dirty="0"/>
              <a:t>Also, inflation seems to be increasingly moving forward.</a:t>
            </a:r>
          </a:p>
          <a:p>
            <a:pPr algn="just"/>
            <a:endParaRPr lang="en-US" sz="1400" dirty="0">
              <a:sym typeface="Play"/>
            </a:endParaRPr>
          </a:p>
          <a:p>
            <a:pPr marL="285750" indent="-285750" algn="just">
              <a:buFont typeface="Wingdings" pitchFamily="2" charset="2"/>
              <a:buChar char="v"/>
            </a:pPr>
            <a:endParaRPr lang="en-US" sz="1400" dirty="0"/>
          </a:p>
        </p:txBody>
      </p:sp>
      <p:sp>
        <p:nvSpPr>
          <p:cNvPr id="6" name="TextBox 5">
            <a:extLst>
              <a:ext uri="{FF2B5EF4-FFF2-40B4-BE49-F238E27FC236}">
                <a16:creationId xmlns:a16="http://schemas.microsoft.com/office/drawing/2014/main" id="{87340C7A-3A11-13A2-A24C-DDEBB40F178B}"/>
              </a:ext>
            </a:extLst>
          </p:cNvPr>
          <p:cNvSpPr txBox="1"/>
          <p:nvPr/>
        </p:nvSpPr>
        <p:spPr>
          <a:xfrm>
            <a:off x="3047206" y="333450"/>
            <a:ext cx="6096000" cy="830997"/>
          </a:xfrm>
          <a:prstGeom prst="rect">
            <a:avLst/>
          </a:prstGeom>
          <a:noFill/>
        </p:spPr>
        <p:txBody>
          <a:bodyPr wrap="square">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Conclusion</a:t>
            </a:r>
            <a:endParaRPr lang="ko-KR" altLang="en-US" sz="4800" b="1" dirty="0">
              <a:ln w="0"/>
              <a:solidFill>
                <a:srgbClr val="00B0F0"/>
              </a:solidFill>
              <a:effectLst>
                <a:outerShdw blurRad="38100" dist="25400" dir="5400000" algn="ctr" rotWithShape="0">
                  <a:srgbClr val="6E747A">
                    <a:alpha val="43000"/>
                  </a:srgbClr>
                </a:outerShdw>
              </a:effectLst>
              <a:latin typeface="Oriya Sangam MN" pitchFamily="2" charset="0"/>
              <a:cs typeface="Oriya Sangam MN" pitchFamily="2" charset="0"/>
            </a:endParaRPr>
          </a:p>
        </p:txBody>
      </p:sp>
    </p:spTree>
    <p:extLst>
      <p:ext uri="{BB962C8B-B14F-4D97-AF65-F5344CB8AC3E}">
        <p14:creationId xmlns:p14="http://schemas.microsoft.com/office/powerpoint/2010/main" val="40168646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DFDC3-84CF-C4E4-F0A2-E7C9E4BE697B}"/>
              </a:ext>
            </a:extLst>
          </p:cNvPr>
          <p:cNvSpPr>
            <a:spLocks noGrp="1"/>
          </p:cNvSpPr>
          <p:nvPr>
            <p:ph type="title"/>
          </p:nvPr>
        </p:nvSpPr>
        <p:spPr>
          <a:xfrm>
            <a:off x="609520" y="405458"/>
            <a:ext cx="10971372" cy="798753"/>
          </a:xfrm>
        </p:spPr>
        <p:txBody>
          <a:bodyPr>
            <a:noAutofit/>
          </a:bodyPr>
          <a:lstStyle/>
          <a:p>
            <a:pPr algn="ctr"/>
            <a:r>
              <a:rPr lang="en-US" sz="48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Reflections</a:t>
            </a:r>
          </a:p>
        </p:txBody>
      </p:sp>
      <p:sp>
        <p:nvSpPr>
          <p:cNvPr id="3" name="Content Placeholder 2">
            <a:extLst>
              <a:ext uri="{FF2B5EF4-FFF2-40B4-BE49-F238E27FC236}">
                <a16:creationId xmlns:a16="http://schemas.microsoft.com/office/drawing/2014/main" id="{F297D6E7-2156-032C-BF51-82F01F0234AD}"/>
              </a:ext>
            </a:extLst>
          </p:cNvPr>
          <p:cNvSpPr>
            <a:spLocks noGrp="1"/>
          </p:cNvSpPr>
          <p:nvPr>
            <p:ph idx="1"/>
          </p:nvPr>
        </p:nvSpPr>
        <p:spPr/>
        <p:txBody>
          <a:bodyPr/>
          <a:lstStyle/>
          <a:p>
            <a:r>
              <a:rPr lang="en-US" b="1" i="0" u="sng"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About Markets</a:t>
            </a:r>
          </a:p>
          <a:p>
            <a:pPr algn="just">
              <a:buFont typeface="Arial" panose="020B0604020202020204" pitchFamily="34" charset="0"/>
              <a:buChar char="•"/>
            </a:pPr>
            <a:r>
              <a:rPr lang="en-US" sz="1400" dirty="0">
                <a:solidFill>
                  <a:schemeClr val="tx1"/>
                </a:solidFill>
                <a:latin typeface="+mn-lt"/>
                <a:ea typeface="+mn-ea"/>
              </a:rPr>
              <a:t>We learned how we could manage risks, and understand different kinds of risks (market, credit, and operational risks).</a:t>
            </a:r>
          </a:p>
          <a:p>
            <a:pPr marL="0" indent="0" algn="just"/>
            <a:endParaRPr lang="en-US" sz="1400" dirty="0">
              <a:solidFill>
                <a:schemeClr val="tx1"/>
              </a:solidFill>
              <a:latin typeface="+mn-lt"/>
              <a:ea typeface="+mn-ea"/>
            </a:endParaRPr>
          </a:p>
          <a:p>
            <a:pPr algn="just">
              <a:buFont typeface="Arial" panose="020B0604020202020204" pitchFamily="34" charset="0"/>
              <a:buChar char="•"/>
            </a:pPr>
            <a:r>
              <a:rPr lang="en-US" sz="1400" dirty="0">
                <a:solidFill>
                  <a:schemeClr val="tx1"/>
                </a:solidFill>
                <a:latin typeface="+mn-lt"/>
                <a:ea typeface="+mn-ea"/>
              </a:rPr>
              <a:t>Understanding how the market trends, and literally staying on your feet in order to get the newest insights, bulletins, and technology as well.</a:t>
            </a:r>
          </a:p>
          <a:p>
            <a:pPr marL="0" indent="0" algn="just"/>
            <a:endParaRPr lang="en-US" sz="1400" dirty="0">
              <a:solidFill>
                <a:schemeClr val="tx1"/>
              </a:solidFill>
              <a:latin typeface="+mn-lt"/>
              <a:ea typeface="+mn-ea"/>
            </a:endParaRPr>
          </a:p>
          <a:p>
            <a:pPr algn="just">
              <a:buFont typeface="Arial" panose="020B0604020202020204" pitchFamily="34" charset="0"/>
              <a:buChar char="•"/>
            </a:pPr>
            <a:r>
              <a:rPr lang="en-US" sz="1400" dirty="0">
                <a:solidFill>
                  <a:schemeClr val="tx1"/>
                </a:solidFill>
                <a:latin typeface="+mn-lt"/>
                <a:ea typeface="+mn-ea"/>
              </a:rPr>
              <a:t>Understanding the different marketing strategies, and how they can give you insights into how we can invest</a:t>
            </a:r>
          </a:p>
          <a:p>
            <a:pPr marL="0" indent="0" algn="just"/>
            <a:endParaRPr lang="en-US" sz="1400" dirty="0">
              <a:solidFill>
                <a:schemeClr val="tx1"/>
              </a:solidFill>
              <a:latin typeface="+mn-lt"/>
              <a:ea typeface="+mn-ea"/>
            </a:endParaRPr>
          </a:p>
          <a:p>
            <a:pPr algn="just">
              <a:buFont typeface="Arial" panose="020B0604020202020204" pitchFamily="34" charset="0"/>
              <a:buChar char="•"/>
            </a:pPr>
            <a:r>
              <a:rPr lang="en-US" sz="1400" dirty="0">
                <a:solidFill>
                  <a:schemeClr val="tx1"/>
                </a:solidFill>
                <a:latin typeface="+mn-lt"/>
                <a:ea typeface="+mn-ea"/>
              </a:rPr>
              <a:t>We also learned about Gross Domestic Product and inflation, and that helps with understanding how the economy is and its impacts on some         markets.</a:t>
            </a:r>
          </a:p>
          <a:p>
            <a:pPr marL="0" indent="0" algn="just"/>
            <a:endParaRPr lang="en-US" sz="1400" dirty="0">
              <a:solidFill>
                <a:schemeClr val="tx1"/>
              </a:solidFill>
              <a:latin typeface="+mn-lt"/>
              <a:ea typeface="+mn-ea"/>
            </a:endParaRPr>
          </a:p>
          <a:p>
            <a:pPr algn="just">
              <a:buFont typeface="Arial" panose="020B0604020202020204" pitchFamily="34" charset="0"/>
              <a:buChar char="•"/>
            </a:pPr>
            <a:r>
              <a:rPr lang="en-US" sz="1400" dirty="0">
                <a:solidFill>
                  <a:schemeClr val="tx1"/>
                </a:solidFill>
                <a:latin typeface="+mn-lt"/>
                <a:ea typeface="+mn-ea"/>
              </a:rPr>
              <a:t>Most importantly we learned about the power of supply and demand, and how those specify the prices of goods and services. When there is high demand for a specific product than it can be supplied, prices go up, and when supply is high than demand, prices go down. </a:t>
            </a:r>
          </a:p>
        </p:txBody>
      </p:sp>
      <p:sp>
        <p:nvSpPr>
          <p:cNvPr id="4" name="Content Placeholder 2">
            <a:extLst>
              <a:ext uri="{FF2B5EF4-FFF2-40B4-BE49-F238E27FC236}">
                <a16:creationId xmlns:a16="http://schemas.microsoft.com/office/drawing/2014/main" id="{EFD2C1F6-0325-E66C-65F5-E7BE275B45E3}"/>
              </a:ext>
            </a:extLst>
          </p:cNvPr>
          <p:cNvSpPr txBox="1">
            <a:spLocks/>
          </p:cNvSpPr>
          <p:nvPr/>
        </p:nvSpPr>
        <p:spPr>
          <a:xfrm>
            <a:off x="609520" y="4869954"/>
            <a:ext cx="10971372" cy="4824535"/>
          </a:xfrm>
          <a:prstGeom prst="rect">
            <a:avLst/>
          </a:prstGeom>
        </p:spPr>
        <p:txBody>
          <a:bodyPr vert="horz" lIns="99569" tIns="49785" rIns="99569" bIns="49785" rtlCol="0">
            <a:normAutofit/>
          </a:bodyPr>
          <a:lstStyle>
            <a:lvl1pPr marL="373384" indent="-373384" algn="l" defTabSz="995690" rtl="0" eaLnBrk="1" latinLnBrk="1" hangingPunct="1">
              <a:spcBef>
                <a:spcPct val="20000"/>
              </a:spcBef>
              <a:buFont typeface="Arial" pitchFamily="34" charset="0"/>
              <a:buNone/>
              <a:defRPr lang="ko-KR" altLang="en-US" sz="2000" i="1" kern="1200" baseline="0">
                <a:solidFill>
                  <a:schemeClr val="tx1">
                    <a:lumMod val="95000"/>
                    <a:lumOff val="5000"/>
                  </a:schemeClr>
                </a:solidFill>
                <a:latin typeface="+mj-lt"/>
                <a:ea typeface="맑은 고딕" pitchFamily="50" charset="-127"/>
                <a:cs typeface="+mn-cs"/>
              </a:defRPr>
            </a:lvl1pPr>
            <a:lvl2pPr marL="808998" indent="-311153" algn="l" defTabSz="995690"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613" indent="-248923" algn="l" defTabSz="995690"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458" indent="-248923" algn="l" defTabSz="995690"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40303" indent="-248923" algn="l" defTabSz="995690"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814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99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83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168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r>
              <a:rPr lang="en-US" altLang="en-US" b="1" i="0" u="sng"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About Data Analysis</a:t>
            </a:r>
          </a:p>
          <a:p>
            <a:pPr algn="just">
              <a:buFont typeface="Arial" pitchFamily="34" charset="0"/>
              <a:buChar char="•"/>
            </a:pPr>
            <a:r>
              <a:rPr lang="en-US" altLang="en-US" sz="1400" dirty="0">
                <a:solidFill>
                  <a:schemeClr val="tx1"/>
                </a:solidFill>
                <a:latin typeface="+mn-lt"/>
                <a:ea typeface="+mn-ea"/>
              </a:rPr>
              <a:t>We learned that data needs to be collected and prepared. It is collected from a variety of sources and prepared for analysis.</a:t>
            </a:r>
          </a:p>
          <a:p>
            <a:pPr marL="0" indent="0" algn="just"/>
            <a:endParaRPr lang="en-US" altLang="en-US" sz="1400" dirty="0">
              <a:solidFill>
                <a:schemeClr val="tx1"/>
              </a:solidFill>
              <a:latin typeface="+mn-lt"/>
              <a:ea typeface="+mn-ea"/>
            </a:endParaRPr>
          </a:p>
          <a:p>
            <a:pPr algn="just">
              <a:buFont typeface="Arial" pitchFamily="34" charset="0"/>
              <a:buChar char="•"/>
            </a:pPr>
            <a:r>
              <a:rPr lang="en-US" altLang="en-US" sz="1400" dirty="0">
                <a:solidFill>
                  <a:schemeClr val="tx1"/>
                </a:solidFill>
                <a:latin typeface="+mn-lt"/>
                <a:ea typeface="+mn-ea"/>
              </a:rPr>
              <a:t>Data must be visualized in a way that is going to make meaning (trends and graphs need to communicate).</a:t>
            </a:r>
          </a:p>
          <a:p>
            <a:pPr algn="just">
              <a:buFont typeface="Arial" pitchFamily="34" charset="0"/>
              <a:buChar char="•"/>
            </a:pPr>
            <a:endParaRPr lang="en-US" altLang="en-US" sz="1400" dirty="0">
              <a:solidFill>
                <a:schemeClr val="tx1"/>
              </a:solidFill>
              <a:latin typeface="+mn-lt"/>
              <a:ea typeface="+mn-ea"/>
            </a:endParaRPr>
          </a:p>
          <a:p>
            <a:pPr algn="just">
              <a:buFont typeface="Arial" pitchFamily="34" charset="0"/>
              <a:buChar char="•"/>
            </a:pPr>
            <a:r>
              <a:rPr lang="en-US" altLang="en-US" sz="1400" dirty="0">
                <a:solidFill>
                  <a:schemeClr val="tx1"/>
                </a:solidFill>
                <a:latin typeface="+mn-lt"/>
                <a:ea typeface="+mn-ea"/>
              </a:rPr>
              <a:t>The data should basically tell a story and give insights to the audience.</a:t>
            </a:r>
          </a:p>
        </p:txBody>
      </p:sp>
    </p:spTree>
    <p:extLst>
      <p:ext uri="{BB962C8B-B14F-4D97-AF65-F5344CB8AC3E}">
        <p14:creationId xmlns:p14="http://schemas.microsoft.com/office/powerpoint/2010/main" val="21017921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D1540-44C2-86E3-B1B6-6D912F506D32}"/>
              </a:ext>
            </a:extLst>
          </p:cNvPr>
          <p:cNvSpPr>
            <a:spLocks noGrp="1"/>
          </p:cNvSpPr>
          <p:nvPr>
            <p:ph idx="1"/>
          </p:nvPr>
        </p:nvSpPr>
        <p:spPr/>
        <p:txBody>
          <a:bodyPr/>
          <a:lstStyle/>
          <a:p>
            <a:r>
              <a:rPr lang="en-US" altLang="en-US" b="1" i="0" u="sng"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About Programming</a:t>
            </a:r>
          </a:p>
          <a:p>
            <a:pPr algn="just">
              <a:buFont typeface="Arial" panose="020B0604020202020204" pitchFamily="34" charset="0"/>
              <a:buChar char="•"/>
            </a:pPr>
            <a:r>
              <a:rPr lang="en-US" altLang="en-US" sz="1400" dirty="0">
                <a:solidFill>
                  <a:schemeClr val="tx1"/>
                </a:solidFill>
                <a:latin typeface="+mn-lt"/>
                <a:ea typeface="+mn-ea"/>
              </a:rPr>
              <a:t>Our programming skills have improved using Python code on Jupyter notebooks because it is not really that difficult, it just needs us to understand. And python has libraries such as seaborn and matplotlib to mention a few, to create graphs and charts.</a:t>
            </a:r>
          </a:p>
          <a:p>
            <a:pPr marL="0" indent="0"/>
            <a:endParaRPr lang="en-US" i="0" dirty="0"/>
          </a:p>
          <a:p>
            <a:r>
              <a:rPr lang="en-US" altLang="en-US" b="1" i="0" u="sng"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About this course</a:t>
            </a:r>
          </a:p>
          <a:p>
            <a:pPr marL="342900" indent="-342900">
              <a:buFont typeface="Arial" panose="020B0604020202020204" pitchFamily="34" charset="0"/>
              <a:buChar char="•"/>
            </a:pPr>
            <a:r>
              <a:rPr lang="en-US" altLang="en-US" sz="1400" dirty="0">
                <a:solidFill>
                  <a:schemeClr val="tx1"/>
                </a:solidFill>
                <a:latin typeface="+mn-lt"/>
                <a:ea typeface="+mn-ea"/>
              </a:rPr>
              <a:t>This course has been great because we were exposed to data analysis with Python, which indeed we know that many corporate use that for data.    analysis and EDA. It is basically market-related and in demand. </a:t>
            </a:r>
          </a:p>
          <a:p>
            <a:pPr marL="342900" indent="-342900">
              <a:buFont typeface="Arial" panose="020B0604020202020204" pitchFamily="34" charset="0"/>
              <a:buChar char="•"/>
            </a:pPr>
            <a:endParaRPr lang="en-US" altLang="en-US" sz="1400" dirty="0">
              <a:solidFill>
                <a:schemeClr val="tx1"/>
              </a:solidFill>
              <a:latin typeface="+mn-lt"/>
              <a:ea typeface="+mn-ea"/>
            </a:endParaRPr>
          </a:p>
          <a:p>
            <a:pPr marL="342900" indent="-342900">
              <a:buFont typeface="Arial" panose="020B0604020202020204" pitchFamily="34" charset="0"/>
              <a:buChar char="•"/>
            </a:pPr>
            <a:r>
              <a:rPr lang="en-US" altLang="en-US" sz="1400" dirty="0">
                <a:solidFill>
                  <a:schemeClr val="tx1"/>
                </a:solidFill>
                <a:latin typeface="+mn-lt"/>
                <a:ea typeface="+mn-ea"/>
              </a:rPr>
              <a:t>Appreciate it because we analyzed data from Excel, and moved to Python, basically knowing both and knowing that Python can go an inch up and very much quicker than Excel.</a:t>
            </a:r>
          </a:p>
          <a:p>
            <a:pPr marL="342900" indent="-342900">
              <a:buFont typeface="Arial" panose="020B0604020202020204" pitchFamily="34" charset="0"/>
              <a:buChar char="•"/>
            </a:pPr>
            <a:endParaRPr lang="en-US" altLang="en-US" sz="1400" dirty="0">
              <a:solidFill>
                <a:schemeClr val="tx1"/>
              </a:solidFill>
              <a:latin typeface="+mn-lt"/>
              <a:ea typeface="+mn-ea"/>
            </a:endParaRPr>
          </a:p>
          <a:p>
            <a:pPr marL="342900" indent="-342900">
              <a:buFont typeface="Arial" panose="020B0604020202020204" pitchFamily="34" charset="0"/>
              <a:buChar char="•"/>
            </a:pPr>
            <a:r>
              <a:rPr lang="en-US" altLang="en-US" sz="1400" dirty="0">
                <a:solidFill>
                  <a:schemeClr val="tx1"/>
                </a:solidFill>
                <a:latin typeface="+mn-lt"/>
                <a:ea typeface="+mn-ea"/>
              </a:rPr>
              <a:t>Also, great because we learned the basics of Linux, which basically an average IT person should have those basics.</a:t>
            </a:r>
          </a:p>
          <a:p>
            <a:pPr marL="342900" indent="-342900">
              <a:buFont typeface="Arial" panose="020B0604020202020204" pitchFamily="34" charset="0"/>
              <a:buChar char="•"/>
            </a:pPr>
            <a:endParaRPr lang="en-US" altLang="en-US" sz="1400" dirty="0">
              <a:solidFill>
                <a:schemeClr val="tx1"/>
              </a:solidFill>
              <a:latin typeface="+mn-lt"/>
              <a:ea typeface="+mn-ea"/>
            </a:endParaRPr>
          </a:p>
          <a:p>
            <a:pPr marL="342900" indent="-342900">
              <a:buFont typeface="Arial" panose="020B0604020202020204" pitchFamily="34" charset="0"/>
              <a:buChar char="•"/>
            </a:pPr>
            <a:r>
              <a:rPr lang="en-US" altLang="en-US" sz="1400" dirty="0">
                <a:solidFill>
                  <a:schemeClr val="tx1"/>
                </a:solidFill>
                <a:latin typeface="+mn-lt"/>
                <a:ea typeface="+mn-ea"/>
              </a:rPr>
              <a:t>The lecturer, Prof. Langerman is awesome!!!</a:t>
            </a:r>
          </a:p>
          <a:p>
            <a:pPr marL="0" indent="0"/>
            <a:endParaRPr lang="en-US" i="0" dirty="0"/>
          </a:p>
          <a:p>
            <a:pPr>
              <a:buFont typeface="Arial" panose="020B0604020202020204" pitchFamily="34" charset="0"/>
              <a:buChar char="•"/>
            </a:pPr>
            <a:endParaRPr lang="en-US" i="0" dirty="0"/>
          </a:p>
          <a:p>
            <a:pPr marL="0" indent="0"/>
            <a:endParaRPr lang="en-US" i="0" dirty="0"/>
          </a:p>
        </p:txBody>
      </p:sp>
    </p:spTree>
    <p:extLst>
      <p:ext uri="{BB962C8B-B14F-4D97-AF65-F5344CB8AC3E}">
        <p14:creationId xmlns:p14="http://schemas.microsoft.com/office/powerpoint/2010/main" val="17664940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6167214" y="4581922"/>
            <a:ext cx="5821584" cy="1368152"/>
          </a:xfrm>
        </p:spPr>
        <p:txBody>
          <a:bodyPr/>
          <a:lstStyle/>
          <a:p>
            <a:r>
              <a:rPr lang="en-US" altLang="ko-KR" dirty="0"/>
              <a:t>THANK YOU</a:t>
            </a:r>
            <a:endParaRPr lang="ko-KR"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B0095B5-853C-0C31-0683-8CCCF665E3D0}"/>
              </a:ext>
            </a:extLst>
          </p:cNvPr>
          <p:cNvSpPr txBox="1"/>
          <p:nvPr/>
        </p:nvSpPr>
        <p:spPr>
          <a:xfrm>
            <a:off x="46533" y="1701602"/>
            <a:ext cx="11953329" cy="4801314"/>
          </a:xfrm>
          <a:prstGeom prst="rect">
            <a:avLst/>
          </a:prstGeom>
          <a:noFill/>
        </p:spPr>
        <p:txBody>
          <a:bodyPr wrap="square" rtlCol="0">
            <a:spAutoFit/>
          </a:bodyPr>
          <a:lstStyle/>
          <a:p>
            <a:pPr algn="just"/>
            <a:r>
              <a:rPr lang="en-ZA" sz="1800" dirty="0"/>
              <a:t>Success in any financial market requires one to identify solid investments. When a stock or derivative is undervalued, it makes      sense to buy. If it's overvalued, perhaps it's time to sell. While these finance decisions were historically made manually by            professionals, technology has ushered in new opportunities for retail investors. Data scientists, specifically, may be interested to explore quantitative trading, where decisions are executed programmatically based on predictions from analysis and trained       models.</a:t>
            </a:r>
          </a:p>
          <a:p>
            <a:pPr algn="just"/>
            <a:endParaRPr lang="en-ZA" sz="1800" dirty="0"/>
          </a:p>
          <a:p>
            <a:pPr algn="just"/>
            <a:r>
              <a:rPr lang="en-ZA" sz="1800" dirty="0"/>
              <a:t>Stocks can be a valuable part of your investment portfolio. Owning stocks in different companies can help you build your savings, protect your money from inflation and taxes, and maximize income from your investments. It's important to know that there        are risks when investing in the stock market.</a:t>
            </a:r>
          </a:p>
          <a:p>
            <a:pPr algn="just"/>
            <a:endParaRPr lang="en-ZA" sz="1800" dirty="0"/>
          </a:p>
          <a:p>
            <a:pPr algn="just"/>
            <a:r>
              <a:rPr lang="en-ZA" sz="1800" dirty="0"/>
              <a:t>Historically, long-term equity returns have been better than returns from cash or fixed-income investments such as bonds.           However, stock prices tend to rise and fall over time. Investors may want to consider a long-term perspective for their equity       portfolio because   these stock-market fluctuations tend to smooth out over longer periods.</a:t>
            </a:r>
          </a:p>
          <a:p>
            <a:pPr algn="just"/>
            <a:endParaRPr lang="en-ZA" sz="1800" dirty="0"/>
          </a:p>
          <a:p>
            <a:pPr algn="just"/>
            <a:r>
              <a:rPr lang="en-ZA" sz="1800" dirty="0"/>
              <a:t>Taxes and inflation can impact your wealth. Equity investments can give investors better tax treatment over the long term, which can help slow or prevent the negative effects of both taxes and inflation. Some companies pay shareholders dividends or             special distributions. These payments can provide you with regular investment income and enhance your return.</a:t>
            </a:r>
            <a:endParaRPr lang="en-US" sz="1800" dirty="0"/>
          </a:p>
        </p:txBody>
      </p:sp>
      <p:sp>
        <p:nvSpPr>
          <p:cNvPr id="7" name="Rectangle 6">
            <a:extLst>
              <a:ext uri="{FF2B5EF4-FFF2-40B4-BE49-F238E27FC236}">
                <a16:creationId xmlns:a16="http://schemas.microsoft.com/office/drawing/2014/main" id="{3DF4F504-2FEE-BD96-D6BB-EDCA6A1580DA}"/>
              </a:ext>
            </a:extLst>
          </p:cNvPr>
          <p:cNvSpPr/>
          <p:nvPr/>
        </p:nvSpPr>
        <p:spPr>
          <a:xfrm>
            <a:off x="4148999" y="333450"/>
            <a:ext cx="3892412" cy="830997"/>
          </a:xfrm>
          <a:prstGeom prst="rect">
            <a:avLst/>
          </a:prstGeom>
          <a:noFill/>
        </p:spPr>
        <p:txBody>
          <a:bodyPr wrap="none" lIns="91440" tIns="45720" rIns="91440" bIns="45720">
            <a:spAutoFit/>
          </a:bodyPr>
          <a:lstStyle/>
          <a:p>
            <a:pPr algn="ctr"/>
            <a:r>
              <a:rPr lang="en-US" altLang="ko-KR"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Introduction</a:t>
            </a:r>
            <a:endPar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5B087C-CF04-26A1-882B-3354B87100F9}"/>
              </a:ext>
            </a:extLst>
          </p:cNvPr>
          <p:cNvSpPr txBox="1"/>
          <p:nvPr/>
        </p:nvSpPr>
        <p:spPr>
          <a:xfrm>
            <a:off x="6455246" y="2565698"/>
            <a:ext cx="5256584" cy="1384995"/>
          </a:xfrm>
          <a:prstGeom prst="rect">
            <a:avLst/>
          </a:prstGeom>
          <a:noFill/>
        </p:spPr>
        <p:txBody>
          <a:bodyPr wrap="square" rtlCol="0">
            <a:spAutoFit/>
          </a:bodyPr>
          <a:lstStyle/>
          <a:p>
            <a:r>
              <a:rPr lang="en-US" sz="28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What is the best long-term     investment strategy for a         R100,000?</a:t>
            </a:r>
            <a:endParaRPr lang="ko-KR" altLang="en-US" sz="2800" dirty="0">
              <a:ln w="0"/>
              <a:solidFill>
                <a:srgbClr val="00B0F0"/>
              </a:solidFill>
              <a:effectLst>
                <a:outerShdw blurRad="38100" dist="25400" dir="5400000" algn="ctr" rotWithShape="0">
                  <a:srgbClr val="6E747A">
                    <a:alpha val="43000"/>
                  </a:srgbClr>
                </a:outerShdw>
              </a:effectLst>
              <a:latin typeface="Oriya Sangam MN" pitchFamily="2" charset="0"/>
              <a:cs typeface="Oriya Sangam MN" pitchFamily="2" charset="0"/>
            </a:endParaRPr>
          </a:p>
        </p:txBody>
      </p:sp>
      <p:sp>
        <p:nvSpPr>
          <p:cNvPr id="6" name="Rectangle 5">
            <a:extLst>
              <a:ext uri="{FF2B5EF4-FFF2-40B4-BE49-F238E27FC236}">
                <a16:creationId xmlns:a16="http://schemas.microsoft.com/office/drawing/2014/main" id="{30F21FD6-DFBB-15C5-BEFA-70C164161800}"/>
              </a:ext>
            </a:extLst>
          </p:cNvPr>
          <p:cNvSpPr/>
          <p:nvPr/>
        </p:nvSpPr>
        <p:spPr>
          <a:xfrm>
            <a:off x="10127654" y="1557586"/>
            <a:ext cx="1080120" cy="100811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181073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AE7F461-BAB8-096A-1CCF-05FD70E50EC8}"/>
              </a:ext>
            </a:extLst>
          </p:cNvPr>
          <p:cNvSpPr/>
          <p:nvPr/>
        </p:nvSpPr>
        <p:spPr>
          <a:xfrm>
            <a:off x="5663158" y="3069754"/>
            <a:ext cx="6107953" cy="1908215"/>
          </a:xfrm>
          <a:prstGeom prst="rect">
            <a:avLst/>
          </a:prstGeom>
          <a:noFill/>
        </p:spPr>
        <p:txBody>
          <a:bodyPr wrap="square" lIns="91440" tIns="45720" rIns="91440" bIns="45720">
            <a:spAutoFit/>
          </a:bodyPr>
          <a:lstStyle/>
          <a:p>
            <a:pPr algn="ctr"/>
            <a:r>
              <a:rPr lang="en-US" sz="36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S &amp; P 500 Giants               </a:t>
            </a:r>
            <a:r>
              <a:rPr lang="en-US" sz="28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Microsoft &amp; Amazon     </a:t>
            </a:r>
          </a:p>
          <a:p>
            <a:pPr algn="ctr"/>
            <a:endParaRPr lang="en-US" sz="5400" dirty="0">
              <a:ln w="0"/>
              <a:solidFill>
                <a:schemeClr val="accent1"/>
              </a:solidFill>
              <a:effectLst>
                <a:outerShdw blurRad="38100" dist="25400" dir="5400000" algn="ctr" rotWithShape="0">
                  <a:srgbClr val="6E747A">
                    <a:alpha val="43000"/>
                  </a:srgbClr>
                </a:outerShdw>
              </a:effectLst>
            </a:endParaRPr>
          </a:p>
        </p:txBody>
      </p:sp>
      <p:sp>
        <p:nvSpPr>
          <p:cNvPr id="5" name="Rectangle 4">
            <a:extLst>
              <a:ext uri="{FF2B5EF4-FFF2-40B4-BE49-F238E27FC236}">
                <a16:creationId xmlns:a16="http://schemas.microsoft.com/office/drawing/2014/main" id="{FC5E6DF0-27E1-BEDD-1F5C-CFC92D05D868}"/>
              </a:ext>
            </a:extLst>
          </p:cNvPr>
          <p:cNvSpPr/>
          <p:nvPr/>
        </p:nvSpPr>
        <p:spPr>
          <a:xfrm>
            <a:off x="5638700" y="4367640"/>
            <a:ext cx="6107953" cy="1908215"/>
          </a:xfrm>
          <a:prstGeom prst="rect">
            <a:avLst/>
          </a:prstGeom>
          <a:noFill/>
        </p:spPr>
        <p:txBody>
          <a:bodyPr wrap="square" lIns="91440" tIns="45720" rIns="91440" bIns="45720">
            <a:spAutoFit/>
          </a:bodyPr>
          <a:lstStyle/>
          <a:p>
            <a:pPr algn="ctr"/>
            <a:r>
              <a:rPr lang="en-US" sz="36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Cryptocurrency Giant               </a:t>
            </a:r>
            <a:r>
              <a:rPr lang="en-US" sz="28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Bitcoin     </a:t>
            </a:r>
          </a:p>
          <a:p>
            <a:pPr algn="ctr"/>
            <a:endParaRPr lang="en-US" sz="5400" dirty="0">
              <a:ln w="0"/>
              <a:solidFill>
                <a:schemeClr val="accent1"/>
              </a:solidFill>
              <a:effectLst>
                <a:outerShdw blurRad="38100" dist="25400" dir="5400000" algn="ctr" rotWithShape="0">
                  <a:srgbClr val="6E747A">
                    <a:alpha val="43000"/>
                  </a:srgbClr>
                </a:outerShdw>
              </a:effectLst>
            </a:endParaRPr>
          </a:p>
        </p:txBody>
      </p:sp>
      <p:sp>
        <p:nvSpPr>
          <p:cNvPr id="6" name="Rectangle 5">
            <a:extLst>
              <a:ext uri="{FF2B5EF4-FFF2-40B4-BE49-F238E27FC236}">
                <a16:creationId xmlns:a16="http://schemas.microsoft.com/office/drawing/2014/main" id="{C24A37D2-CA3D-4265-F9A5-5AE0D2E1CC4C}"/>
              </a:ext>
            </a:extLst>
          </p:cNvPr>
          <p:cNvSpPr/>
          <p:nvPr/>
        </p:nvSpPr>
        <p:spPr>
          <a:xfrm>
            <a:off x="5663158" y="5555774"/>
            <a:ext cx="6107953" cy="1477328"/>
          </a:xfrm>
          <a:prstGeom prst="rect">
            <a:avLst/>
          </a:prstGeom>
          <a:noFill/>
        </p:spPr>
        <p:txBody>
          <a:bodyPr wrap="square" lIns="91440" tIns="45720" rIns="91440" bIns="45720">
            <a:spAutoFit/>
          </a:bodyPr>
          <a:lstStyle/>
          <a:p>
            <a:pPr algn="ctr"/>
            <a:r>
              <a:rPr lang="en-US" sz="36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Inflation</a:t>
            </a:r>
            <a:r>
              <a:rPr lang="en-US" sz="28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     </a:t>
            </a:r>
          </a:p>
          <a:p>
            <a:pPr algn="ctr"/>
            <a:endParaRPr lang="en-US" sz="5400" dirty="0">
              <a:ln w="0"/>
              <a:solidFill>
                <a:schemeClr val="accent1"/>
              </a:solidFill>
              <a:effectLst>
                <a:outerShdw blurRad="38100" dist="25400" dir="5400000" algn="ctr" rotWithShape="0">
                  <a:srgbClr val="6E747A">
                    <a:alpha val="43000"/>
                  </a:srgbClr>
                </a:outerShdw>
              </a:effectLst>
            </a:endParaRPr>
          </a:p>
        </p:txBody>
      </p:sp>
      <p:sp>
        <p:nvSpPr>
          <p:cNvPr id="7" name="Rectangle 6">
            <a:extLst>
              <a:ext uri="{FF2B5EF4-FFF2-40B4-BE49-F238E27FC236}">
                <a16:creationId xmlns:a16="http://schemas.microsoft.com/office/drawing/2014/main" id="{D296B9EC-5122-6927-00CB-0CE674F2AA51}"/>
              </a:ext>
            </a:extLst>
          </p:cNvPr>
          <p:cNvSpPr/>
          <p:nvPr/>
        </p:nvSpPr>
        <p:spPr>
          <a:xfrm>
            <a:off x="6837804" y="806148"/>
            <a:ext cx="4201663" cy="1754326"/>
          </a:xfrm>
          <a:prstGeom prst="rect">
            <a:avLst/>
          </a:prstGeom>
          <a:noFill/>
        </p:spPr>
        <p:txBody>
          <a:bodyPr wrap="none" lIns="91440" tIns="45720" rIns="91440" bIns="45720">
            <a:spAutoFit/>
          </a:bodyPr>
          <a:lstStyle/>
          <a:p>
            <a:pPr algn="ctr"/>
            <a:r>
              <a:rPr lang="en-US" sz="5400" b="1" cap="none" spc="0" dirty="0">
                <a:ln w="0"/>
                <a:solidFill>
                  <a:schemeClr val="accent1"/>
                </a:solidFill>
                <a:effectLst>
                  <a:outerShdw blurRad="38100" dist="25400" dir="5400000" algn="ctr" rotWithShape="0">
                    <a:srgbClr val="6E747A">
                      <a:alpha val="43000"/>
                    </a:srgbClr>
                  </a:outerShdw>
                </a:effectLst>
              </a:rPr>
              <a:t>Markets to be </a:t>
            </a:r>
          </a:p>
          <a:p>
            <a:pPr algn="ctr"/>
            <a:r>
              <a:rPr lang="en-US" sz="5400" b="1" cap="none" spc="0" dirty="0">
                <a:ln w="0"/>
                <a:solidFill>
                  <a:schemeClr val="accent1"/>
                </a:solidFill>
                <a:effectLst>
                  <a:outerShdw blurRad="38100" dist="25400" dir="5400000" algn="ctr" rotWithShape="0">
                    <a:srgbClr val="6E747A">
                      <a:alpha val="43000"/>
                    </a:srgbClr>
                  </a:outerShdw>
                </a:effectLst>
              </a:rPr>
              <a:t>Analyzed </a:t>
            </a:r>
          </a:p>
        </p:txBody>
      </p:sp>
    </p:spTree>
    <p:extLst>
      <p:ext uri="{BB962C8B-B14F-4D97-AF65-F5344CB8AC3E}">
        <p14:creationId xmlns:p14="http://schemas.microsoft.com/office/powerpoint/2010/main" val="1627468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2371826" y="405458"/>
            <a:ext cx="7446760"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Microsoft</a:t>
            </a:r>
            <a:endParaRPr lang="en-US" sz="40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endParaRPr>
          </a:p>
        </p:txBody>
      </p:sp>
      <p:sp>
        <p:nvSpPr>
          <p:cNvPr id="12" name="TextBox 11">
            <a:extLst>
              <a:ext uri="{FF2B5EF4-FFF2-40B4-BE49-F238E27FC236}">
                <a16:creationId xmlns:a16="http://schemas.microsoft.com/office/drawing/2014/main" id="{DFB1D98F-678A-DBC9-0863-C2888E1B5ED1}"/>
              </a:ext>
            </a:extLst>
          </p:cNvPr>
          <p:cNvSpPr txBox="1"/>
          <p:nvPr/>
        </p:nvSpPr>
        <p:spPr>
          <a:xfrm>
            <a:off x="318432" y="1701602"/>
            <a:ext cx="11553547" cy="4401205"/>
          </a:xfrm>
          <a:prstGeom prst="rect">
            <a:avLst/>
          </a:prstGeom>
          <a:noFill/>
        </p:spPr>
        <p:txBody>
          <a:bodyPr wrap="square" rtlCol="0">
            <a:spAutoFit/>
          </a:bodyPr>
          <a:lstStyle/>
          <a:p>
            <a:pPr algn="just"/>
            <a:r>
              <a:rPr lang="en-ZA" dirty="0"/>
              <a:t>As one of the most diversified companies, Microsoft (MSFT -0.65%) has strong positions in operating systems,    video games, cloud computing, productivity software, and even social media with LinkedIn. This year, the             company will also expand its digital advertising business through a partnership with Netflix</a:t>
            </a:r>
          </a:p>
          <a:p>
            <a:r>
              <a:rPr lang="en-ZA" dirty="0"/>
              <a:t> </a:t>
            </a:r>
          </a:p>
          <a:p>
            <a:pPr algn="just"/>
            <a:r>
              <a:rPr lang="en-ZA" dirty="0"/>
              <a:t>Microsoft's varied revenue streams proved their strength in 2022, with segments less affected by economic          challenges able to maintain earnings growth despite declines in specific markets. The company's stock is down    22% year over year. However, its growth of 157% over the last five years proves it is a reliable long-term                 investment.</a:t>
            </a:r>
          </a:p>
          <a:p>
            <a:endParaRPr lang="en-ZA" dirty="0"/>
          </a:p>
          <a:p>
            <a:pPr algn="just"/>
            <a:r>
              <a:rPr lang="en-ZA" dirty="0"/>
              <a:t>In mid-January, news broke that Microsoft is considering investing 10USD billion in </a:t>
            </a:r>
            <a:r>
              <a:rPr lang="en-ZA" dirty="0" err="1"/>
              <a:t>OpenAI</a:t>
            </a:r>
            <a:r>
              <a:rPr lang="en-ZA" dirty="0"/>
              <a:t>, an artificial                 intelligence (AI) company best known for its AI chatbot </a:t>
            </a:r>
            <a:r>
              <a:rPr lang="en-ZA" dirty="0" err="1"/>
              <a:t>ChatGPT</a:t>
            </a:r>
            <a:r>
              <a:rPr lang="en-ZA" dirty="0"/>
              <a:t>. The deal would expand Microsoft's stake in the company after it initially invested 1USD billion in 2019. Microsoft has a share in the company and now </a:t>
            </a:r>
            <a:r>
              <a:rPr lang="en-ZA" dirty="0" err="1"/>
              <a:t>ChatGPT</a:t>
            </a:r>
            <a:r>
              <a:rPr lang="en-ZA" dirty="0"/>
              <a:t> has a  paid for service to access the Chatbot. This will increase its revenue.</a:t>
            </a:r>
          </a:p>
          <a:p>
            <a:endParaRPr lang="en-US" dirty="0"/>
          </a:p>
        </p:txBody>
      </p:sp>
    </p:spTree>
    <p:extLst>
      <p:ext uri="{BB962C8B-B14F-4D97-AF65-F5344CB8AC3E}">
        <p14:creationId xmlns:p14="http://schemas.microsoft.com/office/powerpoint/2010/main" val="3158929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2371826" y="405458"/>
            <a:ext cx="7446760"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Amazon</a:t>
            </a:r>
            <a:endParaRPr lang="en-US" sz="40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endParaRPr>
          </a:p>
        </p:txBody>
      </p:sp>
      <p:sp>
        <p:nvSpPr>
          <p:cNvPr id="12" name="TextBox 11">
            <a:extLst>
              <a:ext uri="{FF2B5EF4-FFF2-40B4-BE49-F238E27FC236}">
                <a16:creationId xmlns:a16="http://schemas.microsoft.com/office/drawing/2014/main" id="{DFB1D98F-678A-DBC9-0863-C2888E1B5ED1}"/>
              </a:ext>
            </a:extLst>
          </p:cNvPr>
          <p:cNvSpPr txBox="1"/>
          <p:nvPr/>
        </p:nvSpPr>
        <p:spPr>
          <a:xfrm>
            <a:off x="318432" y="1701602"/>
            <a:ext cx="11553547" cy="4401205"/>
          </a:xfrm>
          <a:prstGeom prst="rect">
            <a:avLst/>
          </a:prstGeom>
          <a:noFill/>
        </p:spPr>
        <p:txBody>
          <a:bodyPr wrap="square" rtlCol="0">
            <a:spAutoFit/>
          </a:bodyPr>
          <a:lstStyle/>
          <a:p>
            <a:pPr algn="just"/>
            <a:r>
              <a:rPr lang="en-ZA" dirty="0"/>
              <a:t>Brand Finance recognized Amazon as the most valuable brand in the world in 2023. That distinction highlights.     The tremendous popularity its marketplace enjoys among consumers. Indeed, Amazon draws more visitors each month than any other digital shopping destination, and it accounted for 38% of online retail sales in North         America and Western Europe last year. Its Prime membership program creates even more value for consumers, and its massive logistics network adds value for merchants, accelerating the network effects inherent to its         business model.</a:t>
            </a:r>
          </a:p>
          <a:p>
            <a:pPr algn="just"/>
            <a:endParaRPr lang="en-ZA" dirty="0"/>
          </a:p>
          <a:p>
            <a:pPr algn="just"/>
            <a:r>
              <a:rPr lang="en-ZA" dirty="0"/>
              <a:t>Ameco Research estimates that global e-commerce sales will grow at 13.6% annually to reach 15USD trillion by 2030. Amazon is exceptionally well positioned to benefit from that trend.</a:t>
            </a:r>
          </a:p>
          <a:p>
            <a:pPr algn="just"/>
            <a:endParaRPr lang="en-ZA" dirty="0"/>
          </a:p>
          <a:p>
            <a:pPr algn="just"/>
            <a:r>
              <a:rPr lang="en-ZA" dirty="0"/>
              <a:t>Amazon Web Services (AWS) was the first hyperscale public cloud, and it still dominates the market for cloud      infrastructure and platform services (CIPS). AWS accounted for 32% of CIPS spending in the fourth quarter last.   year, putting it nine percentage points ahead of the runner-up Microsoft Azure.</a:t>
            </a:r>
          </a:p>
          <a:p>
            <a:endParaRPr lang="en-US" dirty="0"/>
          </a:p>
        </p:txBody>
      </p:sp>
    </p:spTree>
    <p:extLst>
      <p:ext uri="{BB962C8B-B14F-4D97-AF65-F5344CB8AC3E}">
        <p14:creationId xmlns:p14="http://schemas.microsoft.com/office/powerpoint/2010/main" val="39602083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2371826" y="405458"/>
            <a:ext cx="7446760"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Bitcoin</a:t>
            </a:r>
            <a:endParaRPr lang="en-US" sz="40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endParaRPr>
          </a:p>
        </p:txBody>
      </p:sp>
      <p:sp>
        <p:nvSpPr>
          <p:cNvPr id="12" name="TextBox 11">
            <a:extLst>
              <a:ext uri="{FF2B5EF4-FFF2-40B4-BE49-F238E27FC236}">
                <a16:creationId xmlns:a16="http://schemas.microsoft.com/office/drawing/2014/main" id="{DFB1D98F-678A-DBC9-0863-C2888E1B5ED1}"/>
              </a:ext>
            </a:extLst>
          </p:cNvPr>
          <p:cNvSpPr txBox="1"/>
          <p:nvPr/>
        </p:nvSpPr>
        <p:spPr>
          <a:xfrm>
            <a:off x="318432" y="1341562"/>
            <a:ext cx="11553547" cy="5386090"/>
          </a:xfrm>
          <a:prstGeom prst="rect">
            <a:avLst/>
          </a:prstGeom>
          <a:noFill/>
        </p:spPr>
        <p:txBody>
          <a:bodyPr wrap="square" rtlCol="0">
            <a:spAutoFit/>
          </a:bodyPr>
          <a:lstStyle/>
          <a:p>
            <a:pPr algn="just"/>
            <a:r>
              <a:rPr lang="en-ZA" sz="1800" dirty="0"/>
              <a:t>The blockchain technology underlying Bitcoin and other cryptocurrencies has been hailed as a potential game-changer for a large number of industries, from shipping and supply chains to banking and healthcare. By removing intermediaries and        trusted actors from computer networks, distributed ledgers can facilitate new types of economic activity that were not          possible before.</a:t>
            </a:r>
          </a:p>
          <a:p>
            <a:pPr algn="just"/>
            <a:endParaRPr lang="en-ZA" sz="1800" dirty="0"/>
          </a:p>
          <a:p>
            <a:pPr algn="just"/>
            <a:r>
              <a:rPr lang="en-ZA" sz="1800" dirty="0"/>
              <a:t>This potential makes for an attractive investment to people who believe in the future of digital currencies. For people who     believe in that promise, investing in cryptocurrency represents a way to earn high returns while supporting the future of          technology. </a:t>
            </a:r>
          </a:p>
          <a:p>
            <a:pPr algn="just"/>
            <a:endParaRPr lang="en-ZA" sz="1800" dirty="0"/>
          </a:p>
          <a:p>
            <a:pPr algn="just"/>
            <a:r>
              <a:rPr lang="en-ZA" sz="1800" dirty="0"/>
              <a:t>Another common reason to invest in cryptocurrency is the desire for a reliable, long-term store of value. Unlike fiat money, most cryptocurrencies have a limited supply, capped by mathematical algorithms. This makes it impossible for any political      body or government agency to dilute its value through inflation. Moreover, due to the cryptographic nature of                       cryptocurrencies, it is impossible for a government body to tax or confiscate tokens without the cooperation of the owner.</a:t>
            </a:r>
          </a:p>
          <a:p>
            <a:pPr algn="just"/>
            <a:endParaRPr lang="en-ZA" sz="1800" dirty="0"/>
          </a:p>
          <a:p>
            <a:pPr algn="just"/>
            <a:r>
              <a:rPr lang="en-ZA" sz="1800" dirty="0"/>
              <a:t>Bitcoin has grabbed the attention of the world over the last decade, as it could represent a new form of decentralized             money. The ability to have a </a:t>
            </a:r>
            <a:r>
              <a:rPr lang="en-ZA" sz="1800" dirty="0" err="1"/>
              <a:t>trustless</a:t>
            </a:r>
            <a:r>
              <a:rPr lang="en-ZA" sz="1800" dirty="0"/>
              <a:t> payment system without a third-party intermediary has many people betting on its          future being bright. Bitcoin is the fastest-growing cryptocurrency in the world. This makes Bitcoin an important                           cryptocurrency and a good investment option for you to make for the market.</a:t>
            </a:r>
          </a:p>
          <a:p>
            <a:endParaRPr lang="en-US" dirty="0"/>
          </a:p>
        </p:txBody>
      </p:sp>
    </p:spTree>
    <p:extLst>
      <p:ext uri="{BB962C8B-B14F-4D97-AF65-F5344CB8AC3E}">
        <p14:creationId xmlns:p14="http://schemas.microsoft.com/office/powerpoint/2010/main" val="1946872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AE426B-3BD4-7EC4-271D-A86D4D3CDA43}"/>
              </a:ext>
            </a:extLst>
          </p:cNvPr>
          <p:cNvSpPr/>
          <p:nvPr/>
        </p:nvSpPr>
        <p:spPr>
          <a:xfrm>
            <a:off x="2371826" y="405458"/>
            <a:ext cx="7446760" cy="830997"/>
          </a:xfrm>
          <a:prstGeom prst="rect">
            <a:avLst/>
          </a:prstGeom>
          <a:noFill/>
        </p:spPr>
        <p:txBody>
          <a:bodyPr wrap="square" lIns="91440" tIns="45720" rIns="91440" bIns="45720">
            <a:spAutoFit/>
          </a:bodyPr>
          <a:lstStyle/>
          <a:p>
            <a:pPr algn="ctr"/>
            <a:r>
              <a:rPr lang="en-US" sz="4800" b="1"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rPr>
              <a:t>Inflation</a:t>
            </a:r>
            <a:endParaRPr lang="en-US" sz="4000" dirty="0">
              <a:ln w="0"/>
              <a:solidFill>
                <a:srgbClr val="00B0F0"/>
              </a:solidFill>
              <a:effectLst>
                <a:outerShdw blurRad="38100" dist="25400" dir="5400000" algn="ctr" rotWithShape="0">
                  <a:srgbClr val="6E747A">
                    <a:alpha val="43000"/>
                  </a:srgbClr>
                </a:outerShdw>
              </a:effectLst>
              <a:latin typeface="Oriya Sangam MN" pitchFamily="2" charset="0"/>
              <a:ea typeface="MingLiU" panose="02020509000000000000" pitchFamily="49" charset="-120"/>
              <a:cs typeface="Oriya Sangam MN" pitchFamily="2" charset="0"/>
            </a:endParaRPr>
          </a:p>
        </p:txBody>
      </p:sp>
      <p:sp>
        <p:nvSpPr>
          <p:cNvPr id="12" name="TextBox 11">
            <a:extLst>
              <a:ext uri="{FF2B5EF4-FFF2-40B4-BE49-F238E27FC236}">
                <a16:creationId xmlns:a16="http://schemas.microsoft.com/office/drawing/2014/main" id="{DFB1D98F-678A-DBC9-0863-C2888E1B5ED1}"/>
              </a:ext>
            </a:extLst>
          </p:cNvPr>
          <p:cNvSpPr txBox="1"/>
          <p:nvPr/>
        </p:nvSpPr>
        <p:spPr>
          <a:xfrm>
            <a:off x="318432" y="1341562"/>
            <a:ext cx="11553547" cy="1877437"/>
          </a:xfrm>
          <a:prstGeom prst="rect">
            <a:avLst/>
          </a:prstGeom>
          <a:noFill/>
        </p:spPr>
        <p:txBody>
          <a:bodyPr wrap="square" rtlCol="0">
            <a:spAutoFit/>
          </a:bodyPr>
          <a:lstStyle/>
          <a:p>
            <a:pPr algn="just"/>
            <a:r>
              <a:rPr lang="en-ZA" sz="1600" dirty="0"/>
              <a:t>Inflation occurs when the supply of money increases relative to the level of productive output in the economy. Prices tend to rise because more dollars are chasing relatively fewer goods. Another way of stating this phenomenon is that the purchasing power of each money unit declines.</a:t>
            </a:r>
          </a:p>
          <a:p>
            <a:pPr algn="just"/>
            <a:endParaRPr lang="en-ZA" sz="1600" dirty="0"/>
          </a:p>
          <a:p>
            <a:pPr algn="just"/>
            <a:r>
              <a:rPr lang="en-ZA" sz="1600" dirty="0"/>
              <a:t>This means that inflation can have a huge impact on the way we save and invest our money: it can either reduce the value of your                  investment portfolio over time, or you could possibly use it to your advantage to help your investments grow.</a:t>
            </a:r>
          </a:p>
          <a:p>
            <a:endParaRPr lang="en-US" dirty="0"/>
          </a:p>
        </p:txBody>
      </p:sp>
    </p:spTree>
    <p:extLst>
      <p:ext uri="{BB962C8B-B14F-4D97-AF65-F5344CB8AC3E}">
        <p14:creationId xmlns:p14="http://schemas.microsoft.com/office/powerpoint/2010/main" val="2183063220"/>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13275</TotalTime>
  <Words>2052</Words>
  <Application>Microsoft Macintosh PowerPoint</Application>
  <PresentationFormat>Custom</PresentationFormat>
  <Paragraphs>115</Paragraphs>
  <Slides>25</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굴림체</vt:lpstr>
      <vt:lpstr>Calibri</vt:lpstr>
      <vt:lpstr>Noto Sans</vt:lpstr>
      <vt:lpstr>Wingdings</vt:lpstr>
      <vt:lpstr>맑은 고딕</vt:lpstr>
      <vt:lpstr>Calibri Light</vt:lpstr>
      <vt:lpstr>Oriya Sangam MN</vt:lpstr>
      <vt:lpstr>Office 테마</vt:lpstr>
      <vt:lpstr>LEARNING FROM DATA  Stock Market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Reflections</vt:lpstr>
      <vt:lpstr>PowerPoint Presentation</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Sihle (Peggy)  Gwala</cp:lastModifiedBy>
  <cp:revision>20</cp:revision>
  <dcterms:created xsi:type="dcterms:W3CDTF">2010-02-01T08:03:16Z</dcterms:created>
  <dcterms:modified xsi:type="dcterms:W3CDTF">2023-05-11T17:51:47Z</dcterms:modified>
  <cp:category>www.slidemembers.com</cp:category>
</cp:coreProperties>
</file>

<file path=docProps/thumbnail.jpeg>
</file>